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1"/>
  </p:notesMasterIdLst>
  <p:sldIdLst>
    <p:sldId id="274" r:id="rId2"/>
    <p:sldId id="278" r:id="rId3"/>
    <p:sldId id="296" r:id="rId4"/>
    <p:sldId id="279" r:id="rId5"/>
    <p:sldId id="284" r:id="rId6"/>
    <p:sldId id="285" r:id="rId7"/>
    <p:sldId id="297" r:id="rId8"/>
    <p:sldId id="298" r:id="rId9"/>
    <p:sldId id="299" r:id="rId10"/>
    <p:sldId id="286" r:id="rId11"/>
    <p:sldId id="300" r:id="rId12"/>
    <p:sldId id="301" r:id="rId13"/>
    <p:sldId id="287" r:id="rId14"/>
    <p:sldId id="281" r:id="rId15"/>
    <p:sldId id="283" r:id="rId16"/>
    <p:sldId id="280" r:id="rId17"/>
    <p:sldId id="268" r:id="rId18"/>
    <p:sldId id="288" r:id="rId19"/>
    <p:sldId id="269" r:id="rId20"/>
    <p:sldId id="302" r:id="rId21"/>
    <p:sldId id="266" r:id="rId22"/>
    <p:sldId id="289" r:id="rId23"/>
    <p:sldId id="282" r:id="rId24"/>
    <p:sldId id="292" r:id="rId25"/>
    <p:sldId id="295" r:id="rId26"/>
    <p:sldId id="293" r:id="rId27"/>
    <p:sldId id="294" r:id="rId28"/>
    <p:sldId id="270" r:id="rId29"/>
    <p:sldId id="276"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DFF1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397"/>
    <p:restoredTop sz="76916"/>
  </p:normalViewPr>
  <p:slideViewPr>
    <p:cSldViewPr snapToGrid="0" snapToObjects="1">
      <p:cViewPr varScale="1">
        <p:scale>
          <a:sx n="120" d="100"/>
          <a:sy n="120" d="100"/>
        </p:scale>
        <p:origin x="640"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6CA2C56-3DFA-E54F-8645-ACC91F9744D0}" type="datetimeFigureOut">
              <a:rPr lang="en-US" smtClean="0"/>
              <a:t>10/28/18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90B9778-E85C-C248-BA33-8CE03FD1032F}" type="slidenum">
              <a:rPr lang="en-US" smtClean="0"/>
              <a:t>‹#›</a:t>
            </a:fld>
            <a:endParaRPr lang="en-US"/>
          </a:p>
        </p:txBody>
      </p:sp>
    </p:spTree>
    <p:extLst>
      <p:ext uri="{BB962C8B-B14F-4D97-AF65-F5344CB8AC3E}">
        <p14:creationId xmlns:p14="http://schemas.microsoft.com/office/powerpoint/2010/main" val="19203898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en.wikipedia.org/wiki/JavaScript" TargetMode="External"/><Relationship Id="rId2" Type="http://schemas.openxmlformats.org/officeDocument/2006/relationships/slide" Target="../slides/slide26.xml"/><Relationship Id="rId1" Type="http://schemas.openxmlformats.org/officeDocument/2006/relationships/notesMaster" Target="../notesMasters/notesMaster1.xml"/><Relationship Id="rId4" Type="http://schemas.openxmlformats.org/officeDocument/2006/relationships/hyperlink" Target="https://en.wikipedia.org/wiki/Code_injection" TargetMode="Externa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github.com/Netflix/SimianArmy"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thenextweb.com/security/2018/09/07/british-airways-website-hacked/"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90B9778-E85C-C248-BA33-8CE03FD1032F}" type="slidenum">
              <a:rPr lang="en-US" smtClean="0"/>
              <a:t>1</a:t>
            </a:fld>
            <a:endParaRPr lang="en-US"/>
          </a:p>
        </p:txBody>
      </p:sp>
    </p:spTree>
    <p:extLst>
      <p:ext uri="{BB962C8B-B14F-4D97-AF65-F5344CB8AC3E}">
        <p14:creationId xmlns:p14="http://schemas.microsoft.com/office/powerpoint/2010/main" val="5550134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 sz="1200" b="0" i="0" kern="1200" dirty="0">
                <a:solidFill>
                  <a:schemeClr val="tx1"/>
                </a:solidFill>
                <a:effectLst/>
                <a:latin typeface="+mn-lt"/>
                <a:ea typeface="+mn-ea"/>
                <a:cs typeface="+mn-cs"/>
              </a:rPr>
              <a:t>The hackers took advantage of three distinct vulnerabilities chained together in order to steal the tokens, Rosen said.</a:t>
            </a:r>
            <a:endParaRPr lang="nb-NO" dirty="0"/>
          </a:p>
        </p:txBody>
      </p:sp>
      <p:sp>
        <p:nvSpPr>
          <p:cNvPr id="4" name="Slide Number Placeholder 3"/>
          <p:cNvSpPr>
            <a:spLocks noGrp="1"/>
          </p:cNvSpPr>
          <p:nvPr>
            <p:ph type="sldNum" sz="quarter" idx="5"/>
          </p:nvPr>
        </p:nvSpPr>
        <p:spPr/>
        <p:txBody>
          <a:bodyPr/>
          <a:lstStyle/>
          <a:p>
            <a:fld id="{C90B9778-E85C-C248-BA33-8CE03FD1032F}" type="slidenum">
              <a:rPr lang="en-US" smtClean="0"/>
              <a:t>11</a:t>
            </a:fld>
            <a:endParaRPr lang="en-US"/>
          </a:p>
        </p:txBody>
      </p:sp>
    </p:spTree>
    <p:extLst>
      <p:ext uri="{BB962C8B-B14F-4D97-AF65-F5344CB8AC3E}">
        <p14:creationId xmlns:p14="http://schemas.microsoft.com/office/powerpoint/2010/main" val="36917505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 sz="1200" b="0" i="0" kern="1200" dirty="0">
                <a:solidFill>
                  <a:schemeClr val="tx1"/>
                </a:solidFill>
                <a:effectLst/>
                <a:latin typeface="+mn-lt"/>
                <a:ea typeface="+mn-ea"/>
                <a:cs typeface="+mn-cs"/>
              </a:rPr>
              <a:t>Identity, access can be hard</a:t>
            </a:r>
          </a:p>
          <a:p>
            <a:r>
              <a:rPr lang="nb-NO" sz="1200" b="0" i="0" kern="1200" dirty="0" err="1">
                <a:solidFill>
                  <a:schemeClr val="tx1"/>
                </a:solidFill>
                <a:effectLst/>
                <a:latin typeface="+mn-lt"/>
                <a:ea typeface="+mn-ea"/>
                <a:cs typeface="+mn-cs"/>
              </a:rPr>
              <a:t>Behavioral</a:t>
            </a:r>
            <a:r>
              <a:rPr lang="en" sz="1200" b="0" i="0" kern="1200" dirty="0">
                <a:solidFill>
                  <a:schemeClr val="tx1"/>
                </a:solidFill>
                <a:effectLst/>
                <a:latin typeface="+mn-lt"/>
                <a:ea typeface="+mn-ea"/>
                <a:cs typeface="+mn-cs"/>
              </a:rPr>
              <a:t> analysis is your friend, suspicious activities and </a:t>
            </a:r>
            <a:r>
              <a:rPr lang="en" sz="1200" b="0" i="0" kern="1200" dirty="0" err="1">
                <a:solidFill>
                  <a:schemeClr val="tx1"/>
                </a:solidFill>
                <a:effectLst/>
                <a:latin typeface="+mn-lt"/>
                <a:ea typeface="+mn-ea"/>
                <a:cs typeface="+mn-cs"/>
              </a:rPr>
              <a:t>etc</a:t>
            </a:r>
            <a:endParaRPr lang="nb-NO" dirty="0"/>
          </a:p>
        </p:txBody>
      </p:sp>
      <p:sp>
        <p:nvSpPr>
          <p:cNvPr id="4" name="Slide Number Placeholder 3"/>
          <p:cNvSpPr>
            <a:spLocks noGrp="1"/>
          </p:cNvSpPr>
          <p:nvPr>
            <p:ph type="sldNum" sz="quarter" idx="5"/>
          </p:nvPr>
        </p:nvSpPr>
        <p:spPr/>
        <p:txBody>
          <a:bodyPr/>
          <a:lstStyle/>
          <a:p>
            <a:fld id="{C90B9778-E85C-C248-BA33-8CE03FD1032F}" type="slidenum">
              <a:rPr lang="en-US" smtClean="0"/>
              <a:t>12</a:t>
            </a:fld>
            <a:endParaRPr lang="en-US"/>
          </a:p>
        </p:txBody>
      </p:sp>
    </p:spTree>
    <p:extLst>
      <p:ext uri="{BB962C8B-B14F-4D97-AF65-F5344CB8AC3E}">
        <p14:creationId xmlns:p14="http://schemas.microsoft.com/office/powerpoint/2010/main" val="16413327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auto"/>
            <a:r>
              <a:rPr lang="en" sz="1200" b="0" i="0" kern="1200" dirty="0">
                <a:solidFill>
                  <a:schemeClr val="tx1"/>
                </a:solidFill>
                <a:effectLst/>
                <a:latin typeface="+mn-lt"/>
                <a:ea typeface="+mn-ea"/>
                <a:cs typeface="+mn-cs"/>
              </a:rPr>
              <a:t>The vulnerability itself seems to have been relatively small in scope. The heart of the problem was a specific developer API that could be used to see non-public information. But crucially, there’s no evidence that it actually was used to see private data, and given the thin user base, it’s not clear how much non-public data there really was to see. The API was theoretically accessible to anyone who asked, but only 432 people actually applied for access (again, it’s Google+), so it’s plausible that none of them ever thought of using it this way.</a:t>
            </a:r>
          </a:p>
          <a:p>
            <a:pPr fontAlgn="auto"/>
            <a:r>
              <a:rPr lang="en" sz="1200" b="0" i="0" kern="1200" dirty="0">
                <a:solidFill>
                  <a:schemeClr val="tx1"/>
                </a:solidFill>
                <a:effectLst/>
                <a:latin typeface="+mn-lt"/>
                <a:ea typeface="+mn-ea"/>
                <a:cs typeface="+mn-cs"/>
              </a:rPr>
              <a:t>The bigger problem for Google isn’t the crime, but the cover-up.</a:t>
            </a:r>
          </a:p>
          <a:p>
            <a:endParaRPr lang="nb-NO" dirty="0"/>
          </a:p>
        </p:txBody>
      </p:sp>
      <p:sp>
        <p:nvSpPr>
          <p:cNvPr id="4" name="Slide Number Placeholder 3"/>
          <p:cNvSpPr>
            <a:spLocks noGrp="1"/>
          </p:cNvSpPr>
          <p:nvPr>
            <p:ph type="sldNum" sz="quarter" idx="5"/>
          </p:nvPr>
        </p:nvSpPr>
        <p:spPr/>
        <p:txBody>
          <a:bodyPr/>
          <a:lstStyle/>
          <a:p>
            <a:fld id="{C90B9778-E85C-C248-BA33-8CE03FD1032F}" type="slidenum">
              <a:rPr lang="en-US" smtClean="0"/>
              <a:t>13</a:t>
            </a:fld>
            <a:endParaRPr lang="en-US"/>
          </a:p>
        </p:txBody>
      </p:sp>
    </p:spTree>
    <p:extLst>
      <p:ext uri="{BB962C8B-B14F-4D97-AF65-F5344CB8AC3E}">
        <p14:creationId xmlns:p14="http://schemas.microsoft.com/office/powerpoint/2010/main" val="41237064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dirty="0"/>
              <a:t>90% </a:t>
            </a:r>
            <a:r>
              <a:rPr lang="nb-NO" dirty="0" err="1"/>
              <a:t>of</a:t>
            </a:r>
            <a:r>
              <a:rPr lang="nb-NO" dirty="0"/>
              <a:t> G+ sessions </a:t>
            </a:r>
            <a:r>
              <a:rPr lang="nb-NO" dirty="0" err="1"/>
              <a:t>were</a:t>
            </a:r>
            <a:r>
              <a:rPr lang="nb-NO" dirty="0"/>
              <a:t> less </a:t>
            </a:r>
            <a:r>
              <a:rPr lang="nb-NO" dirty="0" err="1"/>
              <a:t>than</a:t>
            </a:r>
            <a:r>
              <a:rPr lang="nb-NO" dirty="0"/>
              <a:t> 5 </a:t>
            </a:r>
            <a:r>
              <a:rPr lang="nb-NO" dirty="0" err="1"/>
              <a:t>seconds</a:t>
            </a:r>
            <a:endParaRPr lang="nb-NO" dirty="0"/>
          </a:p>
          <a:p>
            <a:endParaRPr lang="nb-NO" dirty="0"/>
          </a:p>
        </p:txBody>
      </p:sp>
      <p:sp>
        <p:nvSpPr>
          <p:cNvPr id="4" name="Slide Number Placeholder 3"/>
          <p:cNvSpPr>
            <a:spLocks noGrp="1"/>
          </p:cNvSpPr>
          <p:nvPr>
            <p:ph type="sldNum" sz="quarter" idx="5"/>
          </p:nvPr>
        </p:nvSpPr>
        <p:spPr/>
        <p:txBody>
          <a:bodyPr/>
          <a:lstStyle/>
          <a:p>
            <a:fld id="{C90B9778-E85C-C248-BA33-8CE03FD1032F}" type="slidenum">
              <a:rPr lang="en-US" smtClean="0"/>
              <a:t>14</a:t>
            </a:fld>
            <a:endParaRPr lang="en-US"/>
          </a:p>
        </p:txBody>
      </p:sp>
    </p:spTree>
    <p:extLst>
      <p:ext uri="{BB962C8B-B14F-4D97-AF65-F5344CB8AC3E}">
        <p14:creationId xmlns:p14="http://schemas.microsoft.com/office/powerpoint/2010/main" val="40073761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dirty="0"/>
          </a:p>
        </p:txBody>
      </p:sp>
      <p:sp>
        <p:nvSpPr>
          <p:cNvPr id="4" name="Slide Number Placeholder 3"/>
          <p:cNvSpPr>
            <a:spLocks noGrp="1"/>
          </p:cNvSpPr>
          <p:nvPr>
            <p:ph type="sldNum" sz="quarter" idx="5"/>
          </p:nvPr>
        </p:nvSpPr>
        <p:spPr/>
        <p:txBody>
          <a:bodyPr/>
          <a:lstStyle/>
          <a:p>
            <a:fld id="{C90B9778-E85C-C248-BA33-8CE03FD1032F}" type="slidenum">
              <a:rPr lang="en-US" smtClean="0"/>
              <a:t>16</a:t>
            </a:fld>
            <a:endParaRPr lang="en-US"/>
          </a:p>
        </p:txBody>
      </p:sp>
    </p:spTree>
    <p:extLst>
      <p:ext uri="{BB962C8B-B14F-4D97-AF65-F5344CB8AC3E}">
        <p14:creationId xmlns:p14="http://schemas.microsoft.com/office/powerpoint/2010/main" val="965567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dirty="0"/>
              <a:t>This is not an </a:t>
            </a:r>
            <a:r>
              <a:rPr lang="nb-NO" dirty="0" err="1"/>
              <a:t>answer</a:t>
            </a:r>
            <a:r>
              <a:rPr lang="nb-NO" dirty="0"/>
              <a:t>!</a:t>
            </a:r>
          </a:p>
          <a:p>
            <a:r>
              <a:rPr lang="nb-NO" dirty="0" err="1"/>
              <a:t>Put</a:t>
            </a:r>
            <a:r>
              <a:rPr lang="nb-NO" dirty="0"/>
              <a:t> </a:t>
            </a:r>
            <a:r>
              <a:rPr lang="nb-NO" dirty="0" err="1"/>
              <a:t>investment</a:t>
            </a:r>
            <a:r>
              <a:rPr lang="nb-NO" dirty="0"/>
              <a:t> in </a:t>
            </a:r>
            <a:r>
              <a:rPr lang="nb-NO" dirty="0" err="1"/>
              <a:t>your</a:t>
            </a:r>
            <a:r>
              <a:rPr lang="nb-NO" dirty="0"/>
              <a:t> </a:t>
            </a:r>
            <a:r>
              <a:rPr lang="nb-NO" dirty="0" err="1"/>
              <a:t>developers</a:t>
            </a:r>
            <a:r>
              <a:rPr lang="nb-NO" dirty="0"/>
              <a:t>. Send </a:t>
            </a:r>
            <a:r>
              <a:rPr lang="nb-NO" dirty="0" err="1"/>
              <a:t>them</a:t>
            </a:r>
            <a:r>
              <a:rPr lang="nb-NO" dirty="0"/>
              <a:t> to </a:t>
            </a:r>
            <a:r>
              <a:rPr lang="nb-NO" dirty="0" err="1"/>
              <a:t>the</a:t>
            </a:r>
            <a:r>
              <a:rPr lang="nb-NO" dirty="0"/>
              <a:t> proper </a:t>
            </a:r>
            <a:r>
              <a:rPr lang="nb-NO" dirty="0" err="1"/>
              <a:t>conferences</a:t>
            </a:r>
            <a:r>
              <a:rPr lang="nb-NO" dirty="0"/>
              <a:t>, like </a:t>
            </a:r>
            <a:r>
              <a:rPr lang="nb-NO" dirty="0" err="1"/>
              <a:t>Defcon</a:t>
            </a:r>
            <a:r>
              <a:rPr lang="nb-NO" dirty="0"/>
              <a:t>. So </a:t>
            </a:r>
            <a:r>
              <a:rPr lang="nb-NO" dirty="0" err="1"/>
              <a:t>they</a:t>
            </a:r>
            <a:r>
              <a:rPr lang="nb-NO" dirty="0"/>
              <a:t> </a:t>
            </a:r>
            <a:r>
              <a:rPr lang="nb-NO" dirty="0" err="1"/>
              <a:t>get</a:t>
            </a:r>
            <a:r>
              <a:rPr lang="nb-NO" dirty="0"/>
              <a:t> real feeling </a:t>
            </a:r>
            <a:r>
              <a:rPr lang="nb-NO" dirty="0" err="1"/>
              <a:t>of</a:t>
            </a:r>
            <a:r>
              <a:rPr lang="nb-NO" dirty="0"/>
              <a:t> </a:t>
            </a:r>
            <a:r>
              <a:rPr lang="nb-NO" dirty="0" err="1"/>
              <a:t>atmosphere</a:t>
            </a:r>
            <a:r>
              <a:rPr lang="nb-NO" dirty="0"/>
              <a:t>. </a:t>
            </a:r>
          </a:p>
          <a:p>
            <a:r>
              <a:rPr lang="nb-NO" dirty="0"/>
              <a:t>Wall </a:t>
            </a:r>
            <a:r>
              <a:rPr lang="nb-NO" dirty="0" err="1"/>
              <a:t>of</a:t>
            </a:r>
            <a:r>
              <a:rPr lang="nb-NO" dirty="0"/>
              <a:t> </a:t>
            </a:r>
            <a:r>
              <a:rPr lang="nb-NO" dirty="0" err="1"/>
              <a:t>shame</a:t>
            </a:r>
            <a:r>
              <a:rPr lang="nb-NO" dirty="0"/>
              <a:t>. And </a:t>
            </a:r>
            <a:r>
              <a:rPr lang="nb-NO" dirty="0" err="1"/>
              <a:t>etc</a:t>
            </a:r>
            <a:endParaRPr lang="nb-NO" dirty="0"/>
          </a:p>
        </p:txBody>
      </p:sp>
      <p:sp>
        <p:nvSpPr>
          <p:cNvPr id="4" name="Slide Number Placeholder 3"/>
          <p:cNvSpPr>
            <a:spLocks noGrp="1"/>
          </p:cNvSpPr>
          <p:nvPr>
            <p:ph type="sldNum" sz="quarter" idx="5"/>
          </p:nvPr>
        </p:nvSpPr>
        <p:spPr/>
        <p:txBody>
          <a:bodyPr/>
          <a:lstStyle/>
          <a:p>
            <a:fld id="{C90B9778-E85C-C248-BA33-8CE03FD1032F}" type="slidenum">
              <a:rPr lang="en-US" smtClean="0"/>
              <a:t>18</a:t>
            </a:fld>
            <a:endParaRPr lang="en-US"/>
          </a:p>
        </p:txBody>
      </p:sp>
    </p:spTree>
    <p:extLst>
      <p:ext uri="{BB962C8B-B14F-4D97-AF65-F5344CB8AC3E}">
        <p14:creationId xmlns:p14="http://schemas.microsoft.com/office/powerpoint/2010/main" val="25675272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90B9778-E85C-C248-BA33-8CE03FD1032F}" type="slidenum">
              <a:rPr lang="en-US" smtClean="0"/>
              <a:t>19</a:t>
            </a:fld>
            <a:endParaRPr lang="en-US"/>
          </a:p>
        </p:txBody>
      </p:sp>
    </p:spTree>
    <p:extLst>
      <p:ext uri="{BB962C8B-B14F-4D97-AF65-F5344CB8AC3E}">
        <p14:creationId xmlns:p14="http://schemas.microsoft.com/office/powerpoint/2010/main" val="20059222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90B9778-E85C-C248-BA33-8CE03FD1032F}" type="slidenum">
              <a:rPr lang="en-US" smtClean="0"/>
              <a:t>20</a:t>
            </a:fld>
            <a:endParaRPr lang="en-US"/>
          </a:p>
        </p:txBody>
      </p:sp>
    </p:spTree>
    <p:extLst>
      <p:ext uri="{BB962C8B-B14F-4D97-AF65-F5344CB8AC3E}">
        <p14:creationId xmlns:p14="http://schemas.microsoft.com/office/powerpoint/2010/main" val="8251797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dirty="0"/>
          </a:p>
        </p:txBody>
      </p:sp>
      <p:sp>
        <p:nvSpPr>
          <p:cNvPr id="4" name="Slide Number Placeholder 3"/>
          <p:cNvSpPr>
            <a:spLocks noGrp="1"/>
          </p:cNvSpPr>
          <p:nvPr>
            <p:ph type="sldNum" sz="quarter" idx="5"/>
          </p:nvPr>
        </p:nvSpPr>
        <p:spPr/>
        <p:txBody>
          <a:bodyPr/>
          <a:lstStyle/>
          <a:p>
            <a:fld id="{C90B9778-E85C-C248-BA33-8CE03FD1032F}" type="slidenum">
              <a:rPr lang="en-US" smtClean="0"/>
              <a:t>23</a:t>
            </a:fld>
            <a:endParaRPr lang="en-US"/>
          </a:p>
        </p:txBody>
      </p:sp>
    </p:spTree>
    <p:extLst>
      <p:ext uri="{BB962C8B-B14F-4D97-AF65-F5344CB8AC3E}">
        <p14:creationId xmlns:p14="http://schemas.microsoft.com/office/powerpoint/2010/main" val="253069562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 sz="1200" b="0" i="0" kern="1200" dirty="0">
                <a:solidFill>
                  <a:schemeClr val="tx1"/>
                </a:solidFill>
                <a:effectLst/>
                <a:latin typeface="+mn-lt"/>
                <a:ea typeface="+mn-ea"/>
                <a:cs typeface="+mn-cs"/>
              </a:rPr>
              <a:t>For software that is distributed externally, this should involve signing the code with a code-signing certificate from a third-party CA. For internal code, a hash should be enough to ensure code integrity.</a:t>
            </a:r>
            <a:endParaRPr lang="ru-RU" sz="1200" b="0" i="0" kern="1200" dirty="0">
              <a:solidFill>
                <a:schemeClr val="tx1"/>
              </a:solidFill>
              <a:effectLst/>
              <a:latin typeface="+mn-lt"/>
              <a:ea typeface="+mn-ea"/>
              <a:cs typeface="+mn-cs"/>
            </a:endParaRPr>
          </a:p>
          <a:p>
            <a:r>
              <a:rPr lang="ru-RU" sz="1200" dirty="0">
                <a:latin typeface="American Typewriter" panose="02090604020004020304" pitchFamily="18" charset="77"/>
              </a:rPr>
              <a:t>(</a:t>
            </a:r>
            <a:r>
              <a:rPr lang="en" sz="1200" dirty="0">
                <a:latin typeface="American Typewriter" panose="02090604020004020304" pitchFamily="18" charset="77"/>
              </a:rPr>
              <a:t>Google, Amazon, Facebook, and Etsy</a:t>
            </a:r>
            <a:r>
              <a:rPr lang="ru-RU" sz="1200" dirty="0">
                <a:latin typeface="American Typewriter" panose="02090604020004020304" pitchFamily="18" charset="77"/>
              </a:rPr>
              <a:t>)</a:t>
            </a:r>
            <a:endParaRPr lang="nb-NO" dirty="0"/>
          </a:p>
        </p:txBody>
      </p:sp>
      <p:sp>
        <p:nvSpPr>
          <p:cNvPr id="4" name="Slide Number Placeholder 3"/>
          <p:cNvSpPr>
            <a:spLocks noGrp="1"/>
          </p:cNvSpPr>
          <p:nvPr>
            <p:ph type="sldNum" sz="quarter" idx="5"/>
          </p:nvPr>
        </p:nvSpPr>
        <p:spPr/>
        <p:txBody>
          <a:bodyPr/>
          <a:lstStyle/>
          <a:p>
            <a:fld id="{C90B9778-E85C-C248-BA33-8CE03FD1032F}" type="slidenum">
              <a:rPr lang="en-US" smtClean="0"/>
              <a:t>24</a:t>
            </a:fld>
            <a:endParaRPr lang="en-US"/>
          </a:p>
        </p:txBody>
      </p:sp>
    </p:spTree>
    <p:extLst>
      <p:ext uri="{BB962C8B-B14F-4D97-AF65-F5344CB8AC3E}">
        <p14:creationId xmlns:p14="http://schemas.microsoft.com/office/powerpoint/2010/main" val="32646467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90B9778-E85C-C248-BA33-8CE03FD1032F}" type="slidenum">
              <a:rPr lang="en-US" smtClean="0"/>
              <a:t>2</a:t>
            </a:fld>
            <a:endParaRPr lang="en-US"/>
          </a:p>
        </p:txBody>
      </p:sp>
    </p:spTree>
    <p:extLst>
      <p:ext uri="{BB962C8B-B14F-4D97-AF65-F5344CB8AC3E}">
        <p14:creationId xmlns:p14="http://schemas.microsoft.com/office/powerpoint/2010/main" val="40185221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 sz="1200" b="0" i="0" kern="1200" dirty="0">
                <a:solidFill>
                  <a:schemeClr val="tx1"/>
                </a:solidFill>
                <a:effectLst/>
                <a:latin typeface="+mn-lt"/>
                <a:ea typeface="+mn-ea"/>
                <a:cs typeface="+mn-cs"/>
              </a:rPr>
              <a:t>For software that is distributed externally, this should involve signing the code with a code-signing certificate from a third-party CA. For internal code, a hash should be enough to ensure code integrity.</a:t>
            </a:r>
          </a:p>
          <a:p>
            <a:r>
              <a:rPr lang="nb-NO" sz="1200" b="0" i="0" kern="1200" dirty="0">
                <a:solidFill>
                  <a:schemeClr val="tx1"/>
                </a:solidFill>
                <a:effectLst/>
                <a:latin typeface="+mn-lt"/>
                <a:ea typeface="+mn-ea"/>
                <a:cs typeface="+mn-cs"/>
              </a:rPr>
              <a:t>Erlend Oftedal from </a:t>
            </a:r>
            <a:r>
              <a:rPr lang="nb-NO" sz="1200" b="0" i="0" kern="1200" dirty="0" err="1">
                <a:solidFill>
                  <a:schemeClr val="tx1"/>
                </a:solidFill>
                <a:effectLst/>
                <a:latin typeface="+mn-lt"/>
                <a:ea typeface="+mn-ea"/>
                <a:cs typeface="+mn-cs"/>
              </a:rPr>
              <a:t>RetireJS</a:t>
            </a:r>
            <a:endParaRPr lang="nb-NO" sz="1200" b="0" i="0" kern="1200" dirty="0">
              <a:solidFill>
                <a:schemeClr val="tx1"/>
              </a:solidFill>
              <a:effectLst/>
              <a:latin typeface="+mn-lt"/>
              <a:ea typeface="+mn-ea"/>
              <a:cs typeface="+mn-cs"/>
            </a:endParaRPr>
          </a:p>
          <a:p>
            <a:r>
              <a:rPr lang="nb-NO" sz="1200" b="0" i="0" kern="1200" dirty="0">
                <a:solidFill>
                  <a:schemeClr val="tx1"/>
                </a:solidFill>
                <a:effectLst/>
                <a:latin typeface="+mn-lt"/>
                <a:ea typeface="+mn-ea"/>
                <a:cs typeface="+mn-cs"/>
              </a:rPr>
              <a:t>Unit test </a:t>
            </a:r>
            <a:r>
              <a:rPr lang="nb-NO" sz="1200" b="0" i="0" kern="1200" dirty="0" err="1">
                <a:solidFill>
                  <a:schemeClr val="tx1"/>
                </a:solidFill>
                <a:effectLst/>
                <a:latin typeface="+mn-lt"/>
                <a:ea typeface="+mn-ea"/>
                <a:cs typeface="+mn-cs"/>
              </a:rPr>
              <a:t>focus</a:t>
            </a:r>
            <a:r>
              <a:rPr lang="nb-NO" sz="1200" b="0" i="0" kern="1200" dirty="0">
                <a:solidFill>
                  <a:schemeClr val="tx1"/>
                </a:solidFill>
                <a:effectLst/>
                <a:latin typeface="+mn-lt"/>
                <a:ea typeface="+mn-ea"/>
                <a:cs typeface="+mn-cs"/>
              </a:rPr>
              <a:t> </a:t>
            </a:r>
            <a:r>
              <a:rPr lang="nb-NO" sz="1200" b="0" i="0" kern="1200" dirty="0" err="1">
                <a:solidFill>
                  <a:schemeClr val="tx1"/>
                </a:solidFill>
                <a:effectLst/>
                <a:latin typeface="+mn-lt"/>
                <a:ea typeface="+mn-ea"/>
                <a:cs typeface="+mn-cs"/>
              </a:rPr>
              <a:t>on</a:t>
            </a:r>
            <a:r>
              <a:rPr lang="nb-NO" sz="1200" b="0" i="0" kern="1200" dirty="0">
                <a:solidFill>
                  <a:schemeClr val="tx1"/>
                </a:solidFill>
                <a:effectLst/>
                <a:latin typeface="+mn-lt"/>
                <a:ea typeface="+mn-ea"/>
                <a:cs typeface="+mn-cs"/>
              </a:rPr>
              <a:t> negative tests</a:t>
            </a:r>
            <a:endParaRPr lang="nb-NO" dirty="0"/>
          </a:p>
        </p:txBody>
      </p:sp>
      <p:sp>
        <p:nvSpPr>
          <p:cNvPr id="4" name="Slide Number Placeholder 3"/>
          <p:cNvSpPr>
            <a:spLocks noGrp="1"/>
          </p:cNvSpPr>
          <p:nvPr>
            <p:ph type="sldNum" sz="quarter" idx="5"/>
          </p:nvPr>
        </p:nvSpPr>
        <p:spPr/>
        <p:txBody>
          <a:bodyPr/>
          <a:lstStyle/>
          <a:p>
            <a:fld id="{C90B9778-E85C-C248-BA33-8CE03FD1032F}" type="slidenum">
              <a:rPr lang="en-US" smtClean="0"/>
              <a:t>25</a:t>
            </a:fld>
            <a:endParaRPr lang="en-US"/>
          </a:p>
        </p:txBody>
      </p:sp>
    </p:spTree>
    <p:extLst>
      <p:ext uri="{BB962C8B-B14F-4D97-AF65-F5344CB8AC3E}">
        <p14:creationId xmlns:p14="http://schemas.microsoft.com/office/powerpoint/2010/main" val="238816051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nb-NO" dirty="0" err="1"/>
              <a:t>Ansible</a:t>
            </a:r>
            <a:r>
              <a:rPr lang="nb-NO" dirty="0"/>
              <a:t>, </a:t>
            </a:r>
            <a:r>
              <a:rPr lang="nb-NO" dirty="0" err="1"/>
              <a:t>Chef</a:t>
            </a:r>
            <a:r>
              <a:rPr lang="nb-NO" dirty="0"/>
              <a:t>, </a:t>
            </a:r>
            <a:r>
              <a:rPr lang="nb-NO" dirty="0" err="1"/>
              <a:t>Puppet</a:t>
            </a:r>
            <a:endParaRPr lang="nb-NO" dirty="0"/>
          </a:p>
          <a:p>
            <a:pPr marL="171450" indent="-171450">
              <a:buFont typeface="Arial" panose="020B0604020202020204" pitchFamily="34" charset="0"/>
              <a:buChar char="•"/>
            </a:pPr>
            <a:r>
              <a:rPr lang="en" sz="1200" b="0" i="0" kern="1200" dirty="0">
                <a:solidFill>
                  <a:schemeClr val="tx1"/>
                </a:solidFill>
                <a:effectLst/>
                <a:latin typeface="+mn-lt"/>
                <a:ea typeface="+mn-ea"/>
                <a:cs typeface="+mn-cs"/>
              </a:rPr>
              <a:t>DAST tools run on operating code to detect issues with interfaces, requests, responses, scripting (i.e. </a:t>
            </a:r>
            <a:r>
              <a:rPr lang="en" sz="1200" b="1" i="0" u="none" strike="noStrike" kern="1200" dirty="0">
                <a:solidFill>
                  <a:schemeClr val="tx1"/>
                </a:solidFill>
                <a:effectLst/>
                <a:latin typeface="+mn-lt"/>
                <a:ea typeface="+mn-ea"/>
                <a:cs typeface="+mn-cs"/>
                <a:hlinkClick r:id="rId3"/>
              </a:rPr>
              <a:t>JavaScript</a:t>
            </a:r>
            <a:r>
              <a:rPr lang="en" sz="1200" b="0" i="0" kern="1200" dirty="0">
                <a:solidFill>
                  <a:schemeClr val="tx1"/>
                </a:solidFill>
                <a:effectLst/>
                <a:latin typeface="+mn-lt"/>
                <a:ea typeface="+mn-ea"/>
                <a:cs typeface="+mn-cs"/>
              </a:rPr>
              <a:t>), </a:t>
            </a:r>
            <a:r>
              <a:rPr lang="en" sz="1200" b="1" i="0" u="none" strike="noStrike" kern="1200" dirty="0">
                <a:solidFill>
                  <a:schemeClr val="tx1"/>
                </a:solidFill>
                <a:effectLst/>
                <a:latin typeface="+mn-lt"/>
                <a:ea typeface="+mn-ea"/>
                <a:cs typeface="+mn-cs"/>
                <a:hlinkClick r:id="rId4"/>
              </a:rPr>
              <a:t>data injection</a:t>
            </a:r>
            <a:r>
              <a:rPr lang="en" sz="1200" b="0" i="0" kern="1200" dirty="0">
                <a:solidFill>
                  <a:schemeClr val="tx1"/>
                </a:solidFill>
                <a:effectLst/>
                <a:latin typeface="+mn-lt"/>
                <a:ea typeface="+mn-ea"/>
                <a:cs typeface="+mn-cs"/>
              </a:rPr>
              <a:t>, sessions, authentication, and more.</a:t>
            </a:r>
            <a:endParaRPr lang="nb-NO" dirty="0"/>
          </a:p>
        </p:txBody>
      </p:sp>
      <p:sp>
        <p:nvSpPr>
          <p:cNvPr id="4" name="Slide Number Placeholder 3"/>
          <p:cNvSpPr>
            <a:spLocks noGrp="1"/>
          </p:cNvSpPr>
          <p:nvPr>
            <p:ph type="sldNum" sz="quarter" idx="5"/>
          </p:nvPr>
        </p:nvSpPr>
        <p:spPr/>
        <p:txBody>
          <a:bodyPr/>
          <a:lstStyle/>
          <a:p>
            <a:fld id="{C90B9778-E85C-C248-BA33-8CE03FD1032F}" type="slidenum">
              <a:rPr lang="en-US" smtClean="0"/>
              <a:t>26</a:t>
            </a:fld>
            <a:endParaRPr lang="en-US"/>
          </a:p>
        </p:txBody>
      </p:sp>
    </p:spTree>
    <p:extLst>
      <p:ext uri="{BB962C8B-B14F-4D97-AF65-F5344CB8AC3E}">
        <p14:creationId xmlns:p14="http://schemas.microsoft.com/office/powerpoint/2010/main" val="9857205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 sz="1200" b="0" i="0" kern="1200" dirty="0">
                <a:solidFill>
                  <a:schemeClr val="tx1"/>
                </a:solidFill>
                <a:effectLst/>
                <a:latin typeface="+mn-lt"/>
                <a:ea typeface="+mn-ea"/>
                <a:cs typeface="+mn-cs"/>
              </a:rPr>
              <a:t>This is why Netflix created the </a:t>
            </a:r>
            <a:r>
              <a:rPr lang="en" sz="1200" b="0" i="0" u="none" strike="noStrike" kern="1200" dirty="0">
                <a:solidFill>
                  <a:schemeClr val="tx1"/>
                </a:solidFill>
                <a:effectLst/>
                <a:latin typeface="+mn-lt"/>
                <a:ea typeface="+mn-ea"/>
                <a:cs typeface="+mn-cs"/>
                <a:hlinkClick r:id="rId3"/>
              </a:rPr>
              <a:t>Simian Army</a:t>
            </a:r>
            <a:r>
              <a:rPr lang="en" sz="1200" b="0" i="0" kern="1200" dirty="0">
                <a:solidFill>
                  <a:schemeClr val="tx1"/>
                </a:solidFill>
                <a:effectLst/>
                <a:latin typeface="+mn-lt"/>
                <a:ea typeface="+mn-ea"/>
                <a:cs typeface="+mn-cs"/>
              </a:rPr>
              <a:t>, a set of automated runtime checks and tests, including the famous Chaos Monkey.</a:t>
            </a:r>
          </a:p>
          <a:p>
            <a:r>
              <a:rPr lang="en" sz="1200" b="0" i="0" kern="1200" dirty="0">
                <a:solidFill>
                  <a:schemeClr val="tx1"/>
                </a:solidFill>
                <a:effectLst/>
                <a:latin typeface="+mn-lt"/>
                <a:ea typeface="+mn-ea"/>
                <a:cs typeface="+mn-cs"/>
              </a:rPr>
              <a:t>AWS Inspector and Security Center</a:t>
            </a:r>
            <a:endParaRPr lang="nb-NO" dirty="0"/>
          </a:p>
        </p:txBody>
      </p:sp>
      <p:sp>
        <p:nvSpPr>
          <p:cNvPr id="4" name="Slide Number Placeholder 3"/>
          <p:cNvSpPr>
            <a:spLocks noGrp="1"/>
          </p:cNvSpPr>
          <p:nvPr>
            <p:ph type="sldNum" sz="quarter" idx="5"/>
          </p:nvPr>
        </p:nvSpPr>
        <p:spPr/>
        <p:txBody>
          <a:bodyPr/>
          <a:lstStyle/>
          <a:p>
            <a:fld id="{C90B9778-E85C-C248-BA33-8CE03FD1032F}" type="slidenum">
              <a:rPr lang="en-US" smtClean="0"/>
              <a:t>27</a:t>
            </a:fld>
            <a:endParaRPr lang="en-US"/>
          </a:p>
        </p:txBody>
      </p:sp>
    </p:spTree>
    <p:extLst>
      <p:ext uri="{BB962C8B-B14F-4D97-AF65-F5344CB8AC3E}">
        <p14:creationId xmlns:p14="http://schemas.microsoft.com/office/powerpoint/2010/main" val="263608289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90B9778-E85C-C248-BA33-8CE03FD1032F}" type="slidenum">
              <a:rPr lang="en-US" smtClean="0"/>
              <a:t>28</a:t>
            </a:fld>
            <a:endParaRPr lang="en-US"/>
          </a:p>
        </p:txBody>
      </p:sp>
    </p:spTree>
    <p:extLst>
      <p:ext uri="{BB962C8B-B14F-4D97-AF65-F5344CB8AC3E}">
        <p14:creationId xmlns:p14="http://schemas.microsoft.com/office/powerpoint/2010/main" val="20955236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90B9778-E85C-C248-BA33-8CE03FD1032F}" type="slidenum">
              <a:rPr lang="en-US" smtClean="0"/>
              <a:t>29</a:t>
            </a:fld>
            <a:endParaRPr lang="en-US"/>
          </a:p>
        </p:txBody>
      </p:sp>
    </p:spTree>
    <p:extLst>
      <p:ext uri="{BB962C8B-B14F-4D97-AF65-F5344CB8AC3E}">
        <p14:creationId xmlns:p14="http://schemas.microsoft.com/office/powerpoint/2010/main" val="11156092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 sz="1200" b="0" i="0" kern="1200" dirty="0">
                <a:solidFill>
                  <a:schemeClr val="tx1"/>
                </a:solidFill>
                <a:effectLst/>
                <a:latin typeface="+mn-lt"/>
                <a:ea typeface="+mn-ea"/>
                <a:cs typeface="+mn-cs"/>
              </a:rPr>
              <a:t>For software that is distributed externally, this should involve signing the code with a code-signing certificate from a third-party CA. For internal code, a hash should be enough to ensure code integrity.</a:t>
            </a:r>
            <a:endParaRPr lang="nb-NO" dirty="0"/>
          </a:p>
        </p:txBody>
      </p:sp>
      <p:sp>
        <p:nvSpPr>
          <p:cNvPr id="4" name="Slide Number Placeholder 3"/>
          <p:cNvSpPr>
            <a:spLocks noGrp="1"/>
          </p:cNvSpPr>
          <p:nvPr>
            <p:ph type="sldNum" sz="quarter" idx="5"/>
          </p:nvPr>
        </p:nvSpPr>
        <p:spPr/>
        <p:txBody>
          <a:bodyPr/>
          <a:lstStyle/>
          <a:p>
            <a:fld id="{C90B9778-E85C-C248-BA33-8CE03FD1032F}" type="slidenum">
              <a:rPr lang="en-US" smtClean="0"/>
              <a:t>3</a:t>
            </a:fld>
            <a:endParaRPr lang="en-US"/>
          </a:p>
        </p:txBody>
      </p:sp>
    </p:spTree>
    <p:extLst>
      <p:ext uri="{BB962C8B-B14F-4D97-AF65-F5344CB8AC3E}">
        <p14:creationId xmlns:p14="http://schemas.microsoft.com/office/powerpoint/2010/main" val="24728630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dirty="0"/>
          </a:p>
        </p:txBody>
      </p:sp>
      <p:sp>
        <p:nvSpPr>
          <p:cNvPr id="4" name="Slide Number Placeholder 3"/>
          <p:cNvSpPr>
            <a:spLocks noGrp="1"/>
          </p:cNvSpPr>
          <p:nvPr>
            <p:ph type="sldNum" sz="quarter" idx="5"/>
          </p:nvPr>
        </p:nvSpPr>
        <p:spPr/>
        <p:txBody>
          <a:bodyPr/>
          <a:lstStyle/>
          <a:p>
            <a:fld id="{C90B9778-E85C-C248-BA33-8CE03FD1032F}" type="slidenum">
              <a:rPr lang="en-US" smtClean="0"/>
              <a:t>5</a:t>
            </a:fld>
            <a:endParaRPr lang="en-US"/>
          </a:p>
        </p:txBody>
      </p:sp>
    </p:spTree>
    <p:extLst>
      <p:ext uri="{BB962C8B-B14F-4D97-AF65-F5344CB8AC3E}">
        <p14:creationId xmlns:p14="http://schemas.microsoft.com/office/powerpoint/2010/main" val="28481971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 sz="1200" b="0" i="0" kern="1200" dirty="0">
                <a:solidFill>
                  <a:schemeClr val="tx1"/>
                </a:solidFill>
                <a:effectLst/>
                <a:latin typeface="+mn-lt"/>
                <a:ea typeface="+mn-ea"/>
                <a:cs typeface="+mn-cs"/>
              </a:rPr>
              <a:t>British Airways acknowledged that its website had been hacked – leading to </a:t>
            </a:r>
            <a:r>
              <a:rPr lang="en" sz="1200" b="0" i="0" u="sng" kern="1200" dirty="0">
                <a:solidFill>
                  <a:schemeClr val="tx1"/>
                </a:solidFill>
                <a:effectLst/>
                <a:latin typeface="+mn-lt"/>
                <a:ea typeface="+mn-ea"/>
                <a:cs typeface="+mn-cs"/>
                <a:hlinkClick r:id="rId3"/>
              </a:rPr>
              <a:t>380,000 customers</a:t>
            </a:r>
            <a:r>
              <a:rPr lang="en" sz="1200" b="0" i="0" kern="1200" dirty="0">
                <a:solidFill>
                  <a:schemeClr val="tx1"/>
                </a:solidFill>
                <a:effectLst/>
                <a:latin typeface="+mn-lt"/>
                <a:ea typeface="+mn-ea"/>
                <a:cs typeface="+mn-cs"/>
              </a:rPr>
              <a:t>‘ data being compromised. </a:t>
            </a:r>
          </a:p>
          <a:p>
            <a:r>
              <a:rPr lang="en" sz="1200" b="0" i="0" kern="1200" dirty="0">
                <a:solidFill>
                  <a:schemeClr val="tx1"/>
                </a:solidFill>
                <a:effectLst/>
                <a:latin typeface="+mn-lt"/>
                <a:ea typeface="+mn-ea"/>
                <a:cs typeface="+mn-cs"/>
              </a:rPr>
              <a:t>Between Aug. 21 and Sept. 5, </a:t>
            </a:r>
          </a:p>
          <a:p>
            <a:r>
              <a:rPr lang="en" sz="1200" b="0" i="0" kern="1200" dirty="0">
                <a:solidFill>
                  <a:schemeClr val="tx1"/>
                </a:solidFill>
                <a:effectLst/>
                <a:latin typeface="+mn-lt"/>
                <a:ea typeface="+mn-ea"/>
                <a:cs typeface="+mn-cs"/>
              </a:rPr>
              <a:t>between April 21 and July 28. 2</a:t>
            </a:r>
            <a:r>
              <a:rPr lang="en" sz="1200" b="0" i="0" kern="1200" baseline="30000" dirty="0">
                <a:solidFill>
                  <a:schemeClr val="tx1"/>
                </a:solidFill>
                <a:effectLst/>
                <a:latin typeface="+mn-lt"/>
                <a:ea typeface="+mn-ea"/>
                <a:cs typeface="+mn-cs"/>
              </a:rPr>
              <a:t>nd</a:t>
            </a:r>
            <a:r>
              <a:rPr lang="en" sz="1200" b="0" i="0" kern="1200" dirty="0">
                <a:solidFill>
                  <a:schemeClr val="tx1"/>
                </a:solidFill>
                <a:effectLst/>
                <a:latin typeface="+mn-lt"/>
                <a:ea typeface="+mn-ea"/>
                <a:cs typeface="+mn-cs"/>
              </a:rPr>
              <a:t> breach discovered</a:t>
            </a:r>
            <a:endParaRPr lang="nb-NO" dirty="0"/>
          </a:p>
        </p:txBody>
      </p:sp>
      <p:sp>
        <p:nvSpPr>
          <p:cNvPr id="4" name="Slide Number Placeholder 3"/>
          <p:cNvSpPr>
            <a:spLocks noGrp="1"/>
          </p:cNvSpPr>
          <p:nvPr>
            <p:ph type="sldNum" sz="quarter" idx="5"/>
          </p:nvPr>
        </p:nvSpPr>
        <p:spPr/>
        <p:txBody>
          <a:bodyPr/>
          <a:lstStyle/>
          <a:p>
            <a:fld id="{C90B9778-E85C-C248-BA33-8CE03FD1032F}" type="slidenum">
              <a:rPr lang="en-US" smtClean="0"/>
              <a:t>6</a:t>
            </a:fld>
            <a:endParaRPr lang="en-US"/>
          </a:p>
        </p:txBody>
      </p:sp>
    </p:spTree>
    <p:extLst>
      <p:ext uri="{BB962C8B-B14F-4D97-AF65-F5344CB8AC3E}">
        <p14:creationId xmlns:p14="http://schemas.microsoft.com/office/powerpoint/2010/main" val="6096973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dirty="0"/>
          </a:p>
        </p:txBody>
      </p:sp>
      <p:sp>
        <p:nvSpPr>
          <p:cNvPr id="4" name="Slide Number Placeholder 3"/>
          <p:cNvSpPr>
            <a:spLocks noGrp="1"/>
          </p:cNvSpPr>
          <p:nvPr>
            <p:ph type="sldNum" sz="quarter" idx="5"/>
          </p:nvPr>
        </p:nvSpPr>
        <p:spPr/>
        <p:txBody>
          <a:bodyPr/>
          <a:lstStyle/>
          <a:p>
            <a:fld id="{C90B9778-E85C-C248-BA33-8CE03FD1032F}" type="slidenum">
              <a:rPr lang="en-US" smtClean="0"/>
              <a:t>7</a:t>
            </a:fld>
            <a:endParaRPr lang="en-US"/>
          </a:p>
        </p:txBody>
      </p:sp>
    </p:spTree>
    <p:extLst>
      <p:ext uri="{BB962C8B-B14F-4D97-AF65-F5344CB8AC3E}">
        <p14:creationId xmlns:p14="http://schemas.microsoft.com/office/powerpoint/2010/main" val="13364453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dirty="0"/>
          </a:p>
        </p:txBody>
      </p:sp>
      <p:sp>
        <p:nvSpPr>
          <p:cNvPr id="4" name="Slide Number Placeholder 3"/>
          <p:cNvSpPr>
            <a:spLocks noGrp="1"/>
          </p:cNvSpPr>
          <p:nvPr>
            <p:ph type="sldNum" sz="quarter" idx="5"/>
          </p:nvPr>
        </p:nvSpPr>
        <p:spPr/>
        <p:txBody>
          <a:bodyPr/>
          <a:lstStyle/>
          <a:p>
            <a:fld id="{C90B9778-E85C-C248-BA33-8CE03FD1032F}" type="slidenum">
              <a:rPr lang="en-US" smtClean="0"/>
              <a:t>8</a:t>
            </a:fld>
            <a:endParaRPr lang="en-US"/>
          </a:p>
        </p:txBody>
      </p:sp>
    </p:spTree>
    <p:extLst>
      <p:ext uri="{BB962C8B-B14F-4D97-AF65-F5344CB8AC3E}">
        <p14:creationId xmlns:p14="http://schemas.microsoft.com/office/powerpoint/2010/main" val="21001826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dirty="0" err="1"/>
              <a:t>Prevent</a:t>
            </a:r>
            <a:r>
              <a:rPr lang="nb-NO" dirty="0"/>
              <a:t> </a:t>
            </a:r>
            <a:r>
              <a:rPr lang="nb-NO" dirty="0" err="1"/>
              <a:t>attack</a:t>
            </a:r>
            <a:r>
              <a:rPr lang="nb-NO" dirty="0"/>
              <a:t>? No</a:t>
            </a:r>
          </a:p>
          <a:p>
            <a:r>
              <a:rPr lang="nb-NO" dirty="0" err="1"/>
              <a:t>Detect</a:t>
            </a:r>
            <a:r>
              <a:rPr lang="nb-NO" dirty="0"/>
              <a:t>. </a:t>
            </a:r>
            <a:r>
              <a:rPr lang="nb-NO" dirty="0" err="1"/>
              <a:t>Yes</a:t>
            </a:r>
            <a:r>
              <a:rPr lang="nb-NO" dirty="0"/>
              <a:t>. </a:t>
            </a:r>
          </a:p>
        </p:txBody>
      </p:sp>
      <p:sp>
        <p:nvSpPr>
          <p:cNvPr id="4" name="Slide Number Placeholder 3"/>
          <p:cNvSpPr>
            <a:spLocks noGrp="1"/>
          </p:cNvSpPr>
          <p:nvPr>
            <p:ph type="sldNum" sz="quarter" idx="5"/>
          </p:nvPr>
        </p:nvSpPr>
        <p:spPr/>
        <p:txBody>
          <a:bodyPr/>
          <a:lstStyle/>
          <a:p>
            <a:fld id="{C90B9778-E85C-C248-BA33-8CE03FD1032F}" type="slidenum">
              <a:rPr lang="en-US" smtClean="0"/>
              <a:t>9</a:t>
            </a:fld>
            <a:endParaRPr lang="en-US"/>
          </a:p>
        </p:txBody>
      </p:sp>
    </p:spTree>
    <p:extLst>
      <p:ext uri="{BB962C8B-B14F-4D97-AF65-F5344CB8AC3E}">
        <p14:creationId xmlns:p14="http://schemas.microsoft.com/office/powerpoint/2010/main" val="11072405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 sz="1200" b="0" i="0" kern="1200" dirty="0">
                <a:solidFill>
                  <a:schemeClr val="tx1"/>
                </a:solidFill>
                <a:effectLst/>
                <a:latin typeface="+mn-lt"/>
                <a:ea typeface="+mn-ea"/>
                <a:cs typeface="+mn-cs"/>
              </a:rPr>
              <a:t>Three software flaws in Facebook’s systems allowed hackers to break into user accounts, </a:t>
            </a:r>
          </a:p>
          <a:p>
            <a:r>
              <a:rPr lang="en" sz="1200" b="0" i="0" kern="1200" dirty="0">
                <a:solidFill>
                  <a:schemeClr val="tx1"/>
                </a:solidFill>
                <a:effectLst/>
                <a:latin typeface="+mn-lt"/>
                <a:ea typeface="+mn-ea"/>
                <a:cs typeface="+mn-cs"/>
              </a:rPr>
              <a:t>Once in, the attackers could have gained access to apps like Spotify, Instagram and hundreds of others that give users a way to log into their systems through Facebook.</a:t>
            </a:r>
          </a:p>
          <a:p>
            <a:r>
              <a:rPr lang="en" sz="1200" b="0" i="0" kern="1200" dirty="0">
                <a:solidFill>
                  <a:schemeClr val="tx1"/>
                </a:solidFill>
                <a:effectLst/>
                <a:latin typeface="+mn-lt"/>
                <a:ea typeface="+mn-ea"/>
                <a:cs typeface="+mn-cs"/>
              </a:rPr>
              <a:t>The software bugs were particularly awkward for a company that takes pride in its engineering: The first two were introduced by an online tool meant to improve the privacy of users. The third was introduced in July 2017 by a tool meant to easily upload birthday videos.</a:t>
            </a:r>
          </a:p>
          <a:p>
            <a:pPr fontAlgn="base"/>
            <a:r>
              <a:rPr lang="en" sz="1200" b="0" i="0" kern="1200" dirty="0">
                <a:solidFill>
                  <a:schemeClr val="tx1"/>
                </a:solidFill>
                <a:effectLst/>
                <a:latin typeface="+mn-lt"/>
                <a:ea typeface="+mn-ea"/>
                <a:cs typeface="+mn-cs"/>
              </a:rPr>
              <a:t>Facebook said the attackers had exploited two bugs in the site’s “View As” feature, which allows users to check on what information other people can see about them. The feature was built to give users move control over their privacy.</a:t>
            </a:r>
          </a:p>
          <a:p>
            <a:pPr fontAlgn="base"/>
            <a:r>
              <a:rPr lang="en" sz="1200" b="0" i="0" kern="1200" dirty="0">
                <a:solidFill>
                  <a:schemeClr val="tx1"/>
                </a:solidFill>
                <a:effectLst/>
                <a:latin typeface="+mn-lt"/>
                <a:ea typeface="+mn-ea"/>
                <a:cs typeface="+mn-cs"/>
              </a:rPr>
              <a:t>The company said those flaws were compounded by a bug in Facebook’s video-uploading program for birthday celebrations, a software feature that was introduced in July 2017. The flaw allowed the attackers to steal so-called access tokens — digital keys that allow access to an account.</a:t>
            </a:r>
          </a:p>
          <a:p>
            <a:r>
              <a:rPr lang="en" sz="1200" b="0" i="0" kern="1200" dirty="0">
                <a:solidFill>
                  <a:schemeClr val="tx1"/>
                </a:solidFill>
                <a:effectLst/>
                <a:latin typeface="+mn-lt"/>
                <a:ea typeface="+mn-ea"/>
                <a:cs typeface="+mn-cs"/>
              </a:rPr>
              <a:t>The company forced more than 90 million users to log out early Friday, a common safety measure taken when accounts have been compromised.</a:t>
            </a:r>
            <a:endParaRPr lang="nb-NO" dirty="0"/>
          </a:p>
        </p:txBody>
      </p:sp>
      <p:sp>
        <p:nvSpPr>
          <p:cNvPr id="4" name="Slide Number Placeholder 3"/>
          <p:cNvSpPr>
            <a:spLocks noGrp="1"/>
          </p:cNvSpPr>
          <p:nvPr>
            <p:ph type="sldNum" sz="quarter" idx="5"/>
          </p:nvPr>
        </p:nvSpPr>
        <p:spPr/>
        <p:txBody>
          <a:bodyPr/>
          <a:lstStyle/>
          <a:p>
            <a:fld id="{C90B9778-E85C-C248-BA33-8CE03FD1032F}" type="slidenum">
              <a:rPr lang="en-US" smtClean="0"/>
              <a:t>10</a:t>
            </a:fld>
            <a:endParaRPr lang="en-US"/>
          </a:p>
        </p:txBody>
      </p:sp>
    </p:spTree>
    <p:extLst>
      <p:ext uri="{BB962C8B-B14F-4D97-AF65-F5344CB8AC3E}">
        <p14:creationId xmlns:p14="http://schemas.microsoft.com/office/powerpoint/2010/main" val="2155631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9208618D-D76A-6F43-952E-120532162371}" type="datetimeFigureOut">
              <a:rPr lang="en-US" smtClean="0"/>
              <a:t>10/28/18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8D76C0-E2AA-DB47-975B-AC9F66CB6524}" type="slidenum">
              <a:rPr lang="en-US" smtClean="0"/>
              <a:t>‹#›</a:t>
            </a:fld>
            <a:endParaRPr lang="en-US"/>
          </a:p>
        </p:txBody>
      </p:sp>
    </p:spTree>
    <p:extLst>
      <p:ext uri="{BB962C8B-B14F-4D97-AF65-F5344CB8AC3E}">
        <p14:creationId xmlns:p14="http://schemas.microsoft.com/office/powerpoint/2010/main" val="18398077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208618D-D76A-6F43-952E-120532162371}" type="datetimeFigureOut">
              <a:rPr lang="en-US" smtClean="0"/>
              <a:t>10/28/18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8D76C0-E2AA-DB47-975B-AC9F66CB6524}" type="slidenum">
              <a:rPr lang="en-US" smtClean="0"/>
              <a:t>‹#›</a:t>
            </a:fld>
            <a:endParaRPr lang="en-US"/>
          </a:p>
        </p:txBody>
      </p:sp>
    </p:spTree>
    <p:extLst>
      <p:ext uri="{BB962C8B-B14F-4D97-AF65-F5344CB8AC3E}">
        <p14:creationId xmlns:p14="http://schemas.microsoft.com/office/powerpoint/2010/main" val="1306172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208618D-D76A-6F43-952E-120532162371}" type="datetimeFigureOut">
              <a:rPr lang="en-US" smtClean="0"/>
              <a:t>10/28/18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8D76C0-E2AA-DB47-975B-AC9F66CB6524}" type="slidenum">
              <a:rPr lang="en-US" smtClean="0"/>
              <a:t>‹#›</a:t>
            </a:fld>
            <a:endParaRPr lang="en-US"/>
          </a:p>
        </p:txBody>
      </p:sp>
    </p:spTree>
    <p:extLst>
      <p:ext uri="{BB962C8B-B14F-4D97-AF65-F5344CB8AC3E}">
        <p14:creationId xmlns:p14="http://schemas.microsoft.com/office/powerpoint/2010/main" val="5554133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208618D-D76A-6F43-952E-120532162371}" type="datetimeFigureOut">
              <a:rPr lang="en-US" smtClean="0"/>
              <a:t>10/28/18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8D76C0-E2AA-DB47-975B-AC9F66CB6524}" type="slidenum">
              <a:rPr lang="en-US" smtClean="0"/>
              <a:t>‹#›</a:t>
            </a:fld>
            <a:endParaRPr lang="en-US"/>
          </a:p>
        </p:txBody>
      </p:sp>
    </p:spTree>
    <p:extLst>
      <p:ext uri="{BB962C8B-B14F-4D97-AF65-F5344CB8AC3E}">
        <p14:creationId xmlns:p14="http://schemas.microsoft.com/office/powerpoint/2010/main" val="314513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208618D-D76A-6F43-952E-120532162371}" type="datetimeFigureOut">
              <a:rPr lang="en-US" smtClean="0"/>
              <a:t>10/28/18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8D76C0-E2AA-DB47-975B-AC9F66CB6524}" type="slidenum">
              <a:rPr lang="en-US" smtClean="0"/>
              <a:t>‹#›</a:t>
            </a:fld>
            <a:endParaRPr lang="en-US"/>
          </a:p>
        </p:txBody>
      </p:sp>
    </p:spTree>
    <p:extLst>
      <p:ext uri="{BB962C8B-B14F-4D97-AF65-F5344CB8AC3E}">
        <p14:creationId xmlns:p14="http://schemas.microsoft.com/office/powerpoint/2010/main" val="3217446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208618D-D76A-6F43-952E-120532162371}" type="datetimeFigureOut">
              <a:rPr lang="en-US" smtClean="0"/>
              <a:t>10/28/18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8D76C0-E2AA-DB47-975B-AC9F66CB6524}" type="slidenum">
              <a:rPr lang="en-US" smtClean="0"/>
              <a:t>‹#›</a:t>
            </a:fld>
            <a:endParaRPr lang="en-US"/>
          </a:p>
        </p:txBody>
      </p:sp>
    </p:spTree>
    <p:extLst>
      <p:ext uri="{BB962C8B-B14F-4D97-AF65-F5344CB8AC3E}">
        <p14:creationId xmlns:p14="http://schemas.microsoft.com/office/powerpoint/2010/main" val="1983245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208618D-D76A-6F43-952E-120532162371}" type="datetimeFigureOut">
              <a:rPr lang="en-US" smtClean="0"/>
              <a:t>10/28/18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88D76C0-E2AA-DB47-975B-AC9F66CB6524}" type="slidenum">
              <a:rPr lang="en-US" smtClean="0"/>
              <a:t>‹#›</a:t>
            </a:fld>
            <a:endParaRPr lang="en-US"/>
          </a:p>
        </p:txBody>
      </p:sp>
    </p:spTree>
    <p:extLst>
      <p:ext uri="{BB962C8B-B14F-4D97-AF65-F5344CB8AC3E}">
        <p14:creationId xmlns:p14="http://schemas.microsoft.com/office/powerpoint/2010/main" val="3457051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208618D-D76A-6F43-952E-120532162371}" type="datetimeFigureOut">
              <a:rPr lang="en-US" smtClean="0"/>
              <a:t>10/28/18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88D76C0-E2AA-DB47-975B-AC9F66CB6524}" type="slidenum">
              <a:rPr lang="en-US" smtClean="0"/>
              <a:t>‹#›</a:t>
            </a:fld>
            <a:endParaRPr lang="en-US"/>
          </a:p>
        </p:txBody>
      </p:sp>
    </p:spTree>
    <p:extLst>
      <p:ext uri="{BB962C8B-B14F-4D97-AF65-F5344CB8AC3E}">
        <p14:creationId xmlns:p14="http://schemas.microsoft.com/office/powerpoint/2010/main" val="13231068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208618D-D76A-6F43-952E-120532162371}" type="datetimeFigureOut">
              <a:rPr lang="en-US" smtClean="0"/>
              <a:t>10/28/18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88D76C0-E2AA-DB47-975B-AC9F66CB6524}" type="slidenum">
              <a:rPr lang="en-US" smtClean="0"/>
              <a:t>‹#›</a:t>
            </a:fld>
            <a:endParaRPr lang="en-US"/>
          </a:p>
        </p:txBody>
      </p:sp>
    </p:spTree>
    <p:extLst>
      <p:ext uri="{BB962C8B-B14F-4D97-AF65-F5344CB8AC3E}">
        <p14:creationId xmlns:p14="http://schemas.microsoft.com/office/powerpoint/2010/main" val="2641674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208618D-D76A-6F43-952E-120532162371}" type="datetimeFigureOut">
              <a:rPr lang="en-US" smtClean="0"/>
              <a:t>10/28/18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8D76C0-E2AA-DB47-975B-AC9F66CB6524}" type="slidenum">
              <a:rPr lang="en-US" smtClean="0"/>
              <a:t>‹#›</a:t>
            </a:fld>
            <a:endParaRPr lang="en-US"/>
          </a:p>
        </p:txBody>
      </p:sp>
    </p:spTree>
    <p:extLst>
      <p:ext uri="{BB962C8B-B14F-4D97-AF65-F5344CB8AC3E}">
        <p14:creationId xmlns:p14="http://schemas.microsoft.com/office/powerpoint/2010/main" val="10140539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208618D-D76A-6F43-952E-120532162371}" type="datetimeFigureOut">
              <a:rPr lang="en-US" smtClean="0"/>
              <a:t>10/28/18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8D76C0-E2AA-DB47-975B-AC9F66CB6524}" type="slidenum">
              <a:rPr lang="en-US" smtClean="0"/>
              <a:t>‹#›</a:t>
            </a:fld>
            <a:endParaRPr lang="en-US"/>
          </a:p>
        </p:txBody>
      </p:sp>
    </p:spTree>
    <p:extLst>
      <p:ext uri="{BB962C8B-B14F-4D97-AF65-F5344CB8AC3E}">
        <p14:creationId xmlns:p14="http://schemas.microsoft.com/office/powerpoint/2010/main" val="7749520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208618D-D76A-6F43-952E-120532162371}" type="datetimeFigureOut">
              <a:rPr lang="en-US" smtClean="0"/>
              <a:t>10/28/18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88D76C0-E2AA-DB47-975B-AC9F66CB6524}" type="slidenum">
              <a:rPr lang="en-US" smtClean="0"/>
              <a:t>‹#›</a:t>
            </a:fld>
            <a:endParaRPr lang="en-US"/>
          </a:p>
        </p:txBody>
      </p:sp>
    </p:spTree>
    <p:extLst>
      <p:ext uri="{BB962C8B-B14F-4D97-AF65-F5344CB8AC3E}">
        <p14:creationId xmlns:p14="http://schemas.microsoft.com/office/powerpoint/2010/main" val="12277540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15.tiff"/></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6.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25.xml.rels><?xml version="1.0" encoding="UTF-8" standalone="yes"?>
<Relationships xmlns="http://schemas.openxmlformats.org/package/2006/relationships"><Relationship Id="rId8" Type="http://schemas.openxmlformats.org/officeDocument/2006/relationships/image" Target="../media/image36.tiff"/><Relationship Id="rId13" Type="http://schemas.openxmlformats.org/officeDocument/2006/relationships/image" Target="../media/image41.tiff"/><Relationship Id="rId3" Type="http://schemas.openxmlformats.org/officeDocument/2006/relationships/image" Target="../media/image31.tiff"/><Relationship Id="rId7" Type="http://schemas.openxmlformats.org/officeDocument/2006/relationships/image" Target="../media/image35.tiff"/><Relationship Id="rId12" Type="http://schemas.openxmlformats.org/officeDocument/2006/relationships/image" Target="../media/image40.tiff"/><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34.png"/><Relationship Id="rId11" Type="http://schemas.openxmlformats.org/officeDocument/2006/relationships/image" Target="../media/image39.tiff"/><Relationship Id="rId5" Type="http://schemas.openxmlformats.org/officeDocument/2006/relationships/image" Target="../media/image33.png"/><Relationship Id="rId10" Type="http://schemas.openxmlformats.org/officeDocument/2006/relationships/image" Target="../media/image38.tiff"/><Relationship Id="rId4" Type="http://schemas.openxmlformats.org/officeDocument/2006/relationships/image" Target="../media/image32.jpeg"/><Relationship Id="rId9" Type="http://schemas.openxmlformats.org/officeDocument/2006/relationships/image" Target="../media/image37.tiff"/></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hyperlink" Target="https://github.com/texnokot" TargetMode="External"/></Relationships>
</file>

<file path=ppt/slides/_rels/slide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7.tiff"/></Relationships>
</file>

<file path=ppt/slides/_rels/slide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8.tiff"/></Relationships>
</file>

<file path=ppt/slides/_rels/slide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1B2258F-86CA-4D4D-8270-BC05FCDEBFB3}"/>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rotWithShape="1">
          <a:blip r:embed="rId3" cstate="screen">
            <a:alphaModFix amt="50000"/>
            <a:extLst>
              <a:ext uri="{28A0092B-C50C-407E-A947-70E740481C1C}">
                <a14:useLocalDpi xmlns:a14="http://schemas.microsoft.com/office/drawing/2010/main"/>
              </a:ext>
            </a:extLst>
          </a:blip>
          <a:srcRect/>
          <a:stretch/>
        </p:blipFill>
        <p:spPr>
          <a:xfrm>
            <a:off x="20" y="1"/>
            <a:ext cx="12191980" cy="6857999"/>
          </a:xfrm>
          <a:prstGeom prst="rect">
            <a:avLst/>
          </a:prstGeom>
        </p:spPr>
      </p:pic>
      <p:sp>
        <p:nvSpPr>
          <p:cNvPr id="2" name="Title 1"/>
          <p:cNvSpPr>
            <a:spLocks noGrp="1"/>
          </p:cNvSpPr>
          <p:nvPr>
            <p:ph type="title"/>
          </p:nvPr>
        </p:nvSpPr>
        <p:spPr>
          <a:xfrm>
            <a:off x="3460376" y="620338"/>
            <a:ext cx="8462682" cy="2302156"/>
          </a:xfrm>
        </p:spPr>
        <p:txBody>
          <a:bodyPr vert="horz" lIns="91440" tIns="45720" rIns="91440" bIns="45720" rtlCol="0" anchor="b">
            <a:normAutofit fontScale="90000"/>
          </a:bodyPr>
          <a:lstStyle/>
          <a:p>
            <a:pPr algn="r"/>
            <a:r>
              <a:rPr lang="en-US" cap="all" dirty="0">
                <a:latin typeface="American Typewriter" charset="0"/>
                <a:ea typeface="American Typewriter" charset="0"/>
                <a:cs typeface="American Typewriter" charset="0"/>
              </a:rPr>
              <a:t>Integrating security in DevOps </a:t>
            </a:r>
            <a:br>
              <a:rPr lang="en-US" cap="all" dirty="0">
                <a:latin typeface="American Typewriter" charset="0"/>
                <a:ea typeface="American Typewriter" charset="0"/>
                <a:cs typeface="American Typewriter" charset="0"/>
              </a:rPr>
            </a:br>
            <a:r>
              <a:rPr lang="en-US" sz="6600" b="1" cap="all" dirty="0">
                <a:solidFill>
                  <a:srgbClr val="4DFF14"/>
                </a:solidFill>
                <a:latin typeface="American Typewriter" charset="0"/>
                <a:ea typeface="American Typewriter" charset="0"/>
                <a:cs typeface="American Typewriter" charset="0"/>
              </a:rPr>
              <a:t>do and don’ts</a:t>
            </a:r>
            <a:endParaRPr lang="en-US" b="1" cap="all" dirty="0">
              <a:solidFill>
                <a:srgbClr val="4DFF14"/>
              </a:solidFill>
              <a:latin typeface="American Typewriter" charset="0"/>
              <a:ea typeface="American Typewriter" charset="0"/>
              <a:cs typeface="American Typewriter" charset="0"/>
            </a:endParaRPr>
          </a:p>
        </p:txBody>
      </p:sp>
      <p:sp>
        <p:nvSpPr>
          <p:cNvPr id="3" name="Text Placeholder 2"/>
          <p:cNvSpPr>
            <a:spLocks noGrp="1"/>
          </p:cNvSpPr>
          <p:nvPr>
            <p:ph type="body" idx="1"/>
          </p:nvPr>
        </p:nvSpPr>
        <p:spPr>
          <a:xfrm>
            <a:off x="2779058" y="5391856"/>
            <a:ext cx="9144000" cy="1098395"/>
          </a:xfrm>
        </p:spPr>
        <p:txBody>
          <a:bodyPr vert="horz" lIns="91440" tIns="45720" rIns="91440" bIns="45720" rtlCol="0">
            <a:normAutofit/>
          </a:bodyPr>
          <a:lstStyle/>
          <a:p>
            <a:pPr algn="r"/>
            <a:r>
              <a:rPr lang="en-US" dirty="0">
                <a:solidFill>
                  <a:srgbClr val="4DFF14"/>
                </a:solidFill>
                <a:latin typeface="American Typewriter" charset="0"/>
                <a:ea typeface="American Typewriter" charset="0"/>
                <a:cs typeface="American Typewriter" charset="0"/>
              </a:rPr>
              <a:t>Victoria Almazova</a:t>
            </a:r>
          </a:p>
        </p:txBody>
      </p:sp>
    </p:spTree>
    <p:extLst>
      <p:ext uri="{BB962C8B-B14F-4D97-AF65-F5344CB8AC3E}">
        <p14:creationId xmlns:p14="http://schemas.microsoft.com/office/powerpoint/2010/main" val="3647466951"/>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 close up of a logo&#13;&#10;&#13;&#10;Description automatically generated">
            <a:extLst>
              <a:ext uri="{FF2B5EF4-FFF2-40B4-BE49-F238E27FC236}">
                <a16:creationId xmlns:a16="http://schemas.microsoft.com/office/drawing/2014/main" id="{2D6E7CB8-0844-0446-831D-5175196B3F9D}"/>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0" y="10"/>
            <a:ext cx="12191980" cy="6857990"/>
          </a:xfrm>
          <a:prstGeom prst="rect">
            <a:avLst/>
          </a:prstGeom>
        </p:spPr>
      </p:pic>
      <p:pic>
        <p:nvPicPr>
          <p:cNvPr id="6" name="Picture 5" descr="A screenshot of a cell phone&#13;&#10;&#13;&#10;Description automatically generated">
            <a:extLst>
              <a:ext uri="{FF2B5EF4-FFF2-40B4-BE49-F238E27FC236}">
                <a16:creationId xmlns:a16="http://schemas.microsoft.com/office/drawing/2014/main" id="{5505D923-53D5-A340-AC00-C716AB0D4E1E}"/>
              </a:ext>
            </a:extLst>
          </p:cNvPr>
          <p:cNvPicPr>
            <a:picLocks noChangeAspect="1"/>
          </p:cNvPicPr>
          <p:nvPr/>
        </p:nvPicPr>
        <p:blipFill>
          <a:blip r:embed="rId4"/>
          <a:stretch>
            <a:fillRect/>
          </a:stretch>
        </p:blipFill>
        <p:spPr>
          <a:xfrm>
            <a:off x="7375706" y="4389120"/>
            <a:ext cx="4729671" cy="2350952"/>
          </a:xfrm>
          <a:prstGeom prst="rect">
            <a:avLst/>
          </a:prstGeom>
        </p:spPr>
      </p:pic>
      <p:sp>
        <p:nvSpPr>
          <p:cNvPr id="7" name="Title 4">
            <a:extLst>
              <a:ext uri="{FF2B5EF4-FFF2-40B4-BE49-F238E27FC236}">
                <a16:creationId xmlns:a16="http://schemas.microsoft.com/office/drawing/2014/main" id="{C3A8DE99-C832-B848-9E69-EFE358743B04}"/>
              </a:ext>
            </a:extLst>
          </p:cNvPr>
          <p:cNvSpPr>
            <a:spLocks noGrp="1"/>
          </p:cNvSpPr>
          <p:nvPr>
            <p:ph type="title"/>
          </p:nvPr>
        </p:nvSpPr>
        <p:spPr>
          <a:xfrm>
            <a:off x="838200" y="630875"/>
            <a:ext cx="10515600" cy="794064"/>
          </a:xfrm>
          <a:solidFill>
            <a:srgbClr val="000000">
              <a:alpha val="70000"/>
            </a:srgbClr>
          </a:solidFill>
        </p:spPr>
        <p:txBody>
          <a:bodyPr>
            <a:noAutofit/>
          </a:bodyPr>
          <a:lstStyle/>
          <a:p>
            <a:pPr algn="r"/>
            <a:r>
              <a:rPr lang="en" sz="3600" dirty="0">
                <a:solidFill>
                  <a:srgbClr val="FFFFFF"/>
                </a:solidFill>
              </a:rPr>
              <a:t>50 Million Facebook users were hacked</a:t>
            </a:r>
            <a:endParaRPr lang="nb-NO" sz="3600" dirty="0">
              <a:solidFill>
                <a:srgbClr val="FFFFFF"/>
              </a:solidFill>
            </a:endParaRPr>
          </a:p>
        </p:txBody>
      </p:sp>
    </p:spTree>
    <p:extLst>
      <p:ext uri="{BB962C8B-B14F-4D97-AF65-F5344CB8AC3E}">
        <p14:creationId xmlns:p14="http://schemas.microsoft.com/office/powerpoint/2010/main" val="4073020699"/>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1D197FD-FC4F-8243-9CEB-F5BFCF3EE90B}"/>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0" y="10"/>
            <a:ext cx="12191980" cy="6857990"/>
          </a:xfrm>
          <a:prstGeom prst="rect">
            <a:avLst/>
          </a:prstGeom>
        </p:spPr>
      </p:pic>
      <p:sp>
        <p:nvSpPr>
          <p:cNvPr id="6" name="Title 4">
            <a:extLst>
              <a:ext uri="{FF2B5EF4-FFF2-40B4-BE49-F238E27FC236}">
                <a16:creationId xmlns:a16="http://schemas.microsoft.com/office/drawing/2014/main" id="{ADFD8EAE-65AD-D34C-8682-776FEBFF0D12}"/>
              </a:ext>
            </a:extLst>
          </p:cNvPr>
          <p:cNvSpPr txBox="1">
            <a:spLocks/>
          </p:cNvSpPr>
          <p:nvPr/>
        </p:nvSpPr>
        <p:spPr>
          <a:xfrm>
            <a:off x="838200" y="639583"/>
            <a:ext cx="10515600" cy="794064"/>
          </a:xfrm>
          <a:prstGeom prst="rect">
            <a:avLst/>
          </a:prstGeom>
          <a:solidFill>
            <a:srgbClr val="000000">
              <a:alpha val="70000"/>
            </a:srgbClr>
          </a:solidFill>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 sz="3600" dirty="0">
                <a:solidFill>
                  <a:srgbClr val="FFFFFF"/>
                </a:solidFill>
              </a:rPr>
              <a:t>3 vulnerabilities in the “View As” functionality</a:t>
            </a:r>
            <a:endParaRPr lang="nb-NO" sz="3600" dirty="0">
              <a:solidFill>
                <a:srgbClr val="FFFFFF"/>
              </a:solidFill>
            </a:endParaRPr>
          </a:p>
        </p:txBody>
      </p:sp>
      <p:sp>
        <p:nvSpPr>
          <p:cNvPr id="7" name="Title 4">
            <a:extLst>
              <a:ext uri="{FF2B5EF4-FFF2-40B4-BE49-F238E27FC236}">
                <a16:creationId xmlns:a16="http://schemas.microsoft.com/office/drawing/2014/main" id="{53E7A768-5F8B-7948-B78C-277A20D810DD}"/>
              </a:ext>
            </a:extLst>
          </p:cNvPr>
          <p:cNvSpPr txBox="1">
            <a:spLocks/>
          </p:cNvSpPr>
          <p:nvPr/>
        </p:nvSpPr>
        <p:spPr>
          <a:xfrm>
            <a:off x="838200" y="2411777"/>
            <a:ext cx="10515600" cy="3806640"/>
          </a:xfrm>
          <a:prstGeom prst="rect">
            <a:avLst/>
          </a:prstGeom>
          <a:solidFill>
            <a:srgbClr val="000000">
              <a:alpha val="70000"/>
            </a:srgbClr>
          </a:solidFill>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742950" indent="-742950">
              <a:lnSpc>
                <a:spcPct val="150000"/>
              </a:lnSpc>
              <a:buFont typeface="+mj-lt"/>
              <a:buAutoNum type="arabicPeriod"/>
            </a:pPr>
            <a:r>
              <a:rPr lang="en-GB" sz="3600" dirty="0">
                <a:solidFill>
                  <a:srgbClr val="FFFFFF"/>
                </a:solidFill>
              </a:rPr>
              <a:t>A video uploader to show up in “View As”</a:t>
            </a:r>
          </a:p>
          <a:p>
            <a:pPr marL="742950" indent="-742950">
              <a:lnSpc>
                <a:spcPct val="150000"/>
              </a:lnSpc>
              <a:buFont typeface="+mj-lt"/>
              <a:buAutoNum type="arabicPeriod"/>
            </a:pPr>
            <a:r>
              <a:rPr lang="en-GB" sz="3600" dirty="0">
                <a:solidFill>
                  <a:srgbClr val="FFFFFF"/>
                </a:solidFill>
              </a:rPr>
              <a:t>Generated an access token for mobile app</a:t>
            </a:r>
          </a:p>
          <a:p>
            <a:pPr marL="742950" indent="-742950">
              <a:lnSpc>
                <a:spcPct val="150000"/>
              </a:lnSpc>
              <a:buFont typeface="+mj-lt"/>
              <a:buAutoNum type="arabicPeriod"/>
            </a:pPr>
            <a:r>
              <a:rPr lang="en-GB" sz="3600" dirty="0">
                <a:solidFill>
                  <a:srgbClr val="FFFFFF"/>
                </a:solidFill>
              </a:rPr>
              <a:t>New access token not for a user, but for “view as” person</a:t>
            </a:r>
          </a:p>
          <a:p>
            <a:pPr marL="742950" indent="-742950">
              <a:buFont typeface="+mj-lt"/>
              <a:buAutoNum type="arabicPeriod"/>
            </a:pPr>
            <a:endParaRPr lang="en-GB" sz="3600" dirty="0">
              <a:solidFill>
                <a:srgbClr val="FFFFFF"/>
              </a:solidFill>
            </a:endParaRPr>
          </a:p>
        </p:txBody>
      </p:sp>
    </p:spTree>
    <p:extLst>
      <p:ext uri="{BB962C8B-B14F-4D97-AF65-F5344CB8AC3E}">
        <p14:creationId xmlns:p14="http://schemas.microsoft.com/office/powerpoint/2010/main" val="3890508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1D197FD-FC4F-8243-9CEB-F5BFCF3EE90B}"/>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0" y="10"/>
            <a:ext cx="12191980" cy="6857990"/>
          </a:xfrm>
          <a:prstGeom prst="rect">
            <a:avLst/>
          </a:prstGeom>
        </p:spPr>
      </p:pic>
      <p:sp>
        <p:nvSpPr>
          <p:cNvPr id="8" name="Title 4">
            <a:extLst>
              <a:ext uri="{FF2B5EF4-FFF2-40B4-BE49-F238E27FC236}">
                <a16:creationId xmlns:a16="http://schemas.microsoft.com/office/drawing/2014/main" id="{C0345CA1-8E78-2541-9A3C-654E60FC7D5A}"/>
              </a:ext>
            </a:extLst>
          </p:cNvPr>
          <p:cNvSpPr txBox="1">
            <a:spLocks/>
          </p:cNvSpPr>
          <p:nvPr/>
        </p:nvSpPr>
        <p:spPr>
          <a:xfrm>
            <a:off x="838200" y="5385756"/>
            <a:ext cx="10515600" cy="794064"/>
          </a:xfrm>
          <a:prstGeom prst="rect">
            <a:avLst/>
          </a:prstGeom>
          <a:solidFill>
            <a:srgbClr val="000000">
              <a:alpha val="70000"/>
            </a:srgbClr>
          </a:solidFill>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 sz="3600" dirty="0">
                <a:solidFill>
                  <a:srgbClr val="FFFFFF"/>
                </a:solidFill>
              </a:rPr>
              <a:t>Lessons learned</a:t>
            </a:r>
            <a:endParaRPr lang="nb-NO" sz="3600" dirty="0">
              <a:solidFill>
                <a:srgbClr val="FFFFFF"/>
              </a:solidFill>
            </a:endParaRPr>
          </a:p>
        </p:txBody>
      </p:sp>
    </p:spTree>
    <p:extLst>
      <p:ext uri="{BB962C8B-B14F-4D97-AF65-F5344CB8AC3E}">
        <p14:creationId xmlns:p14="http://schemas.microsoft.com/office/powerpoint/2010/main" val="24562787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128C564-DD58-E14F-AD48-6B2F7FBE8746}"/>
              </a:ext>
            </a:extLst>
          </p:cNvPr>
          <p:cNvPicPr>
            <a:picLocks noChangeAspect="1"/>
          </p:cNvPicPr>
          <p:nvPr/>
        </p:nvPicPr>
        <p:blipFill>
          <a:blip r:embed="rId3"/>
          <a:stretch>
            <a:fillRect/>
          </a:stretch>
        </p:blipFill>
        <p:spPr>
          <a:xfrm>
            <a:off x="-13577" y="0"/>
            <a:ext cx="12219154" cy="6858000"/>
          </a:xfrm>
          <a:prstGeom prst="rect">
            <a:avLst/>
          </a:prstGeom>
        </p:spPr>
      </p:pic>
      <p:sp>
        <p:nvSpPr>
          <p:cNvPr id="6" name="Title 4">
            <a:extLst>
              <a:ext uri="{FF2B5EF4-FFF2-40B4-BE49-F238E27FC236}">
                <a16:creationId xmlns:a16="http://schemas.microsoft.com/office/drawing/2014/main" id="{D996BB33-79D9-6046-9CF7-A9A6E06F42D4}"/>
              </a:ext>
            </a:extLst>
          </p:cNvPr>
          <p:cNvSpPr txBox="1">
            <a:spLocks/>
          </p:cNvSpPr>
          <p:nvPr/>
        </p:nvSpPr>
        <p:spPr>
          <a:xfrm>
            <a:off x="1149531" y="390698"/>
            <a:ext cx="10829571" cy="794064"/>
          </a:xfrm>
          <a:prstGeom prst="rect">
            <a:avLst/>
          </a:prstGeom>
          <a:solidFill>
            <a:srgbClr val="000000">
              <a:alpha val="70000"/>
            </a:srgbClr>
          </a:solidFill>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 sz="3600" dirty="0">
                <a:solidFill>
                  <a:srgbClr val="FFFFFF"/>
                </a:solidFill>
              </a:rPr>
              <a:t>500,000 Google+ accounts may have been compromised </a:t>
            </a:r>
            <a:endParaRPr lang="nb-NO" sz="3600" dirty="0">
              <a:solidFill>
                <a:srgbClr val="FFFFFF"/>
              </a:solidFill>
            </a:endParaRPr>
          </a:p>
        </p:txBody>
      </p:sp>
      <p:pic>
        <p:nvPicPr>
          <p:cNvPr id="8" name="Picture 7" descr="A screenshot of a cell phone&#13;&#10;&#13;&#10;Description automatically generated">
            <a:extLst>
              <a:ext uri="{FF2B5EF4-FFF2-40B4-BE49-F238E27FC236}">
                <a16:creationId xmlns:a16="http://schemas.microsoft.com/office/drawing/2014/main" id="{E060C0AA-08F8-B446-80CE-D6CAA36FC8B6}"/>
              </a:ext>
            </a:extLst>
          </p:cNvPr>
          <p:cNvPicPr>
            <a:picLocks noChangeAspect="1"/>
          </p:cNvPicPr>
          <p:nvPr/>
        </p:nvPicPr>
        <p:blipFill>
          <a:blip r:embed="rId4"/>
          <a:stretch>
            <a:fillRect/>
          </a:stretch>
        </p:blipFill>
        <p:spPr>
          <a:xfrm>
            <a:off x="8203474" y="2106984"/>
            <a:ext cx="3775628" cy="4184959"/>
          </a:xfrm>
          <a:prstGeom prst="rect">
            <a:avLst/>
          </a:prstGeom>
        </p:spPr>
      </p:pic>
    </p:spTree>
    <p:extLst>
      <p:ext uri="{BB962C8B-B14F-4D97-AF65-F5344CB8AC3E}">
        <p14:creationId xmlns:p14="http://schemas.microsoft.com/office/powerpoint/2010/main" val="19508838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FDC535F-AC0A-417D-96AB-6706BECACD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726" cy="6858000"/>
          </a:xfrm>
          <a:prstGeom prst="rect">
            <a:avLst/>
          </a:prstGeom>
          <a:solidFill>
            <a:srgbClr val="6139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7AAAF8E-31DB-4148-8FCA-4D8233D691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5953" y="484068"/>
            <a:ext cx="6898027" cy="58893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BCE4BA6C-04CC-1941-B5D3-B40C91BBA787}"/>
              </a:ext>
            </a:extLst>
          </p:cNvPr>
          <p:cNvPicPr>
            <a:picLocks noChangeAspect="1"/>
          </p:cNvPicPr>
          <p:nvPr/>
        </p:nvPicPr>
        <p:blipFill>
          <a:blip r:embed="rId3"/>
          <a:stretch>
            <a:fillRect/>
          </a:stretch>
        </p:blipFill>
        <p:spPr>
          <a:xfrm>
            <a:off x="1926053" y="806754"/>
            <a:ext cx="4037825" cy="5243929"/>
          </a:xfrm>
          <a:prstGeom prst="rect">
            <a:avLst/>
          </a:prstGeom>
        </p:spPr>
      </p:pic>
      <p:sp>
        <p:nvSpPr>
          <p:cNvPr id="13" name="Rectangle 12">
            <a:extLst>
              <a:ext uri="{FF2B5EF4-FFF2-40B4-BE49-F238E27FC236}">
                <a16:creationId xmlns:a16="http://schemas.microsoft.com/office/drawing/2014/main" id="{AA274328-4774-4DF9-BA53-452565122F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61393" y="484069"/>
            <a:ext cx="4145975" cy="349989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9BEF45E4-895A-604D-B101-F857FBFF1022}"/>
              </a:ext>
            </a:extLst>
          </p:cNvPr>
          <p:cNvPicPr>
            <a:picLocks noChangeAspect="1"/>
          </p:cNvPicPr>
          <p:nvPr/>
        </p:nvPicPr>
        <p:blipFill>
          <a:blip r:embed="rId4"/>
          <a:stretch>
            <a:fillRect/>
          </a:stretch>
        </p:blipFill>
        <p:spPr>
          <a:xfrm>
            <a:off x="7585841" y="1071154"/>
            <a:ext cx="4042022" cy="2357846"/>
          </a:xfrm>
          <a:prstGeom prst="rect">
            <a:avLst/>
          </a:prstGeom>
        </p:spPr>
      </p:pic>
      <p:sp>
        <p:nvSpPr>
          <p:cNvPr id="15" name="Rectangle 14">
            <a:extLst>
              <a:ext uri="{FF2B5EF4-FFF2-40B4-BE49-F238E27FC236}">
                <a16:creationId xmlns:a16="http://schemas.microsoft.com/office/drawing/2014/main" id="{01C7B46D-2FEF-4FAA-915B-8B21A66BB6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61393" y="4144834"/>
            <a:ext cx="4145975" cy="221151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screenshot of a cell phone&#10;&#10;Description automatically generated">
            <a:extLst>
              <a:ext uri="{FF2B5EF4-FFF2-40B4-BE49-F238E27FC236}">
                <a16:creationId xmlns:a16="http://schemas.microsoft.com/office/drawing/2014/main" id="{8F2ADAAB-60A4-DF48-BE31-ADBB30B7FD8C}"/>
              </a:ext>
            </a:extLst>
          </p:cNvPr>
          <p:cNvPicPr>
            <a:picLocks noChangeAspect="1"/>
          </p:cNvPicPr>
          <p:nvPr/>
        </p:nvPicPr>
        <p:blipFill>
          <a:blip r:embed="rId5"/>
          <a:stretch>
            <a:fillRect/>
          </a:stretch>
        </p:blipFill>
        <p:spPr>
          <a:xfrm>
            <a:off x="7883059" y="4598225"/>
            <a:ext cx="3502643" cy="1304734"/>
          </a:xfrm>
          <a:prstGeom prst="rect">
            <a:avLst/>
          </a:prstGeom>
        </p:spPr>
      </p:pic>
    </p:spTree>
    <p:extLst>
      <p:ext uri="{BB962C8B-B14F-4D97-AF65-F5344CB8AC3E}">
        <p14:creationId xmlns:p14="http://schemas.microsoft.com/office/powerpoint/2010/main" val="37002082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7011073-FE76-F740-AC68-A56421901D36}"/>
              </a:ext>
            </a:extLst>
          </p:cNvPr>
          <p:cNvSpPr>
            <a:spLocks noGrp="1"/>
          </p:cNvSpPr>
          <p:nvPr>
            <p:ph type="title"/>
          </p:nvPr>
        </p:nvSpPr>
        <p:spPr>
          <a:xfrm>
            <a:off x="833120" y="1122363"/>
            <a:ext cx="3200400" cy="2387600"/>
          </a:xfrm>
        </p:spPr>
        <p:txBody>
          <a:bodyPr vert="horz" lIns="91440" tIns="45720" rIns="91440" bIns="45720" rtlCol="0" anchor="b">
            <a:normAutofit/>
          </a:bodyPr>
          <a:lstStyle/>
          <a:p>
            <a:r>
              <a:rPr lang="en-US" kern="1200">
                <a:solidFill>
                  <a:schemeClr val="tx1"/>
                </a:solidFill>
                <a:latin typeface="+mj-lt"/>
                <a:ea typeface="+mj-ea"/>
                <a:cs typeface="+mj-cs"/>
              </a:rPr>
              <a:t>#databreach</a:t>
            </a:r>
          </a:p>
        </p:txBody>
      </p:sp>
      <p:sp>
        <p:nvSpPr>
          <p:cNvPr id="33" name="Rectangle 20">
            <a:extLst>
              <a:ext uri="{FF2B5EF4-FFF2-40B4-BE49-F238E27FC236}">
                <a16:creationId xmlns:a16="http://schemas.microsoft.com/office/drawing/2014/main" id="{7A7E6B6D-2F84-4166-9F4D-FFA0E08607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67233" y="-3491145"/>
            <a:ext cx="91440" cy="9144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22">
            <a:extLst>
              <a:ext uri="{FF2B5EF4-FFF2-40B4-BE49-F238E27FC236}">
                <a16:creationId xmlns:a16="http://schemas.microsoft.com/office/drawing/2014/main" id="{F540AD87-30B2-4359-A33A-86D9F59E37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93206" y="-3491145"/>
            <a:ext cx="91440" cy="9144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24">
            <a:extLst>
              <a:ext uri="{FF2B5EF4-FFF2-40B4-BE49-F238E27FC236}">
                <a16:creationId xmlns:a16="http://schemas.microsoft.com/office/drawing/2014/main" id="{D411CC74-416E-4F21-A559-C8B7905D9E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17973" y="-3491145"/>
            <a:ext cx="91440" cy="9144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A airplane that is flying in the sky&#10;&#10;Description automatically generated">
            <a:extLst>
              <a:ext uri="{FF2B5EF4-FFF2-40B4-BE49-F238E27FC236}">
                <a16:creationId xmlns:a16="http://schemas.microsoft.com/office/drawing/2014/main" id="{AC0BEEF9-1632-124A-BEFE-F56911579E5C}"/>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r="-4"/>
          <a:stretch/>
        </p:blipFill>
        <p:spPr>
          <a:xfrm>
            <a:off x="4653627" y="-1"/>
            <a:ext cx="3719750" cy="2225041"/>
          </a:xfrm>
          <a:prstGeom prst="rect">
            <a:avLst/>
          </a:prstGeom>
        </p:spPr>
      </p:pic>
      <p:pic>
        <p:nvPicPr>
          <p:cNvPr id="8" name="Picture 7" descr="A close up of text on a white background&#10;&#10;Description automatically generated">
            <a:extLst>
              <a:ext uri="{FF2B5EF4-FFF2-40B4-BE49-F238E27FC236}">
                <a16:creationId xmlns:a16="http://schemas.microsoft.com/office/drawing/2014/main" id="{458D5CDD-F051-6C44-82ED-38AB68175F83}"/>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r="-4"/>
          <a:stretch/>
        </p:blipFill>
        <p:spPr>
          <a:xfrm>
            <a:off x="8464815" y="-16426"/>
            <a:ext cx="3719752" cy="2267032"/>
          </a:xfrm>
          <a:prstGeom prst="rect">
            <a:avLst/>
          </a:prstGeom>
        </p:spPr>
      </p:pic>
      <p:pic>
        <p:nvPicPr>
          <p:cNvPr id="16" name="Picture 15" descr="A screenshot of a cell phone screen with text&#13;&#10;&#13;&#10;Description automatically generated">
            <a:extLst>
              <a:ext uri="{FF2B5EF4-FFF2-40B4-BE49-F238E27FC236}">
                <a16:creationId xmlns:a16="http://schemas.microsoft.com/office/drawing/2014/main" id="{54A5444D-7BC8-3C4B-9CF5-6CF0601DE270}"/>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4653626" y="2316480"/>
            <a:ext cx="3719749" cy="2208616"/>
          </a:xfrm>
          <a:prstGeom prst="rect">
            <a:avLst/>
          </a:prstGeom>
        </p:spPr>
      </p:pic>
      <p:pic>
        <p:nvPicPr>
          <p:cNvPr id="14" name="Picture 13" descr="A screenshot of a cell phone&#10;&#10;Description automatically generated">
            <a:extLst>
              <a:ext uri="{FF2B5EF4-FFF2-40B4-BE49-F238E27FC236}">
                <a16:creationId xmlns:a16="http://schemas.microsoft.com/office/drawing/2014/main" id="{2F3EAF7E-657D-6044-B61F-DAD60DB1B93C}"/>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t="11892" r="-4" b="25932"/>
          <a:stretch/>
        </p:blipFill>
        <p:spPr>
          <a:xfrm>
            <a:off x="8464815" y="2316480"/>
            <a:ext cx="3719748" cy="2208617"/>
          </a:xfrm>
          <a:prstGeom prst="rect">
            <a:avLst/>
          </a:prstGeom>
        </p:spPr>
      </p:pic>
      <p:pic>
        <p:nvPicPr>
          <p:cNvPr id="12" name="Picture 11" descr="A person in a suit and tie&#10;&#10;Description automatically generated">
            <a:extLst>
              <a:ext uri="{FF2B5EF4-FFF2-40B4-BE49-F238E27FC236}">
                <a16:creationId xmlns:a16="http://schemas.microsoft.com/office/drawing/2014/main" id="{77F865A5-79CC-4B43-972B-2D684620BDD9}"/>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r="-4"/>
          <a:stretch/>
        </p:blipFill>
        <p:spPr>
          <a:xfrm>
            <a:off x="4653627" y="4616536"/>
            <a:ext cx="3719748" cy="2241464"/>
          </a:xfrm>
          <a:prstGeom prst="rect">
            <a:avLst/>
          </a:prstGeom>
        </p:spPr>
      </p:pic>
      <p:pic>
        <p:nvPicPr>
          <p:cNvPr id="5" name="Picture 4" descr="A airplane that is sitting on a runway&#10;&#10;Description automatically generated">
            <a:extLst>
              <a:ext uri="{FF2B5EF4-FFF2-40B4-BE49-F238E27FC236}">
                <a16:creationId xmlns:a16="http://schemas.microsoft.com/office/drawing/2014/main" id="{2FC6B516-92D5-B84B-ACB1-8E436EC95B0F}"/>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r="-4"/>
          <a:stretch/>
        </p:blipFill>
        <p:spPr>
          <a:xfrm>
            <a:off x="8464815" y="4607394"/>
            <a:ext cx="3719752" cy="2250607"/>
          </a:xfrm>
          <a:prstGeom prst="rect">
            <a:avLst/>
          </a:prstGeom>
        </p:spPr>
      </p:pic>
      <p:pic>
        <p:nvPicPr>
          <p:cNvPr id="44" name="Picture 43" descr="A screenshot of a cell phone screen with text&#13;&#10;&#13;&#10;Description automatically generated">
            <a:extLst>
              <a:ext uri="{FF2B5EF4-FFF2-40B4-BE49-F238E27FC236}">
                <a16:creationId xmlns:a16="http://schemas.microsoft.com/office/drawing/2014/main" id="{831753DE-C5DE-A347-87CF-140096E5C971}"/>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1919374" y="700352"/>
            <a:ext cx="9175346" cy="5447899"/>
          </a:xfrm>
          <a:prstGeom prst="rect">
            <a:avLst/>
          </a:prstGeom>
        </p:spPr>
      </p:pic>
    </p:spTree>
    <p:extLst>
      <p:ext uri="{BB962C8B-B14F-4D97-AF65-F5344CB8AC3E}">
        <p14:creationId xmlns:p14="http://schemas.microsoft.com/office/powerpoint/2010/main" val="297820945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272"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cBhvr>
                                        <p:cTn id="7" dur="500" fill="hold"/>
                                        <p:tgtEl>
                                          <p:spTgt spid="44"/>
                                        </p:tgtEl>
                                        <p:attrNameLst>
                                          <p:attrName>ppt_w</p:attrName>
                                        </p:attrNameLst>
                                      </p:cBhvr>
                                      <p:tavLst>
                                        <p:tav tm="0">
                                          <p:val>
                                            <p:strVal val="2/3*#ppt_w"/>
                                          </p:val>
                                        </p:tav>
                                        <p:tav tm="100000">
                                          <p:val>
                                            <p:strVal val="#ppt_w"/>
                                          </p:val>
                                        </p:tav>
                                      </p:tavLst>
                                    </p:anim>
                                    <p:anim calcmode="lin" valueType="num">
                                      <p:cBhvr>
                                        <p:cTn id="8" dur="500" fill="hold"/>
                                        <p:tgtEl>
                                          <p:spTgt spid="44"/>
                                        </p:tgtEl>
                                        <p:attrNameLst>
                                          <p:attrName>ppt_h</p:attrName>
                                        </p:attrNameLst>
                                      </p:cBhvr>
                                      <p:tavLst>
                                        <p:tav tm="0">
                                          <p:val>
                                            <p:strVal val="2/3*#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10088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solidFill>
                  <a:schemeClr val="bg1"/>
                </a:solidFill>
                <a:latin typeface="American Typewriter" charset="0"/>
                <a:ea typeface="American Typewriter" charset="0"/>
                <a:cs typeface="American Typewriter" charset="0"/>
              </a:rPr>
              <a:t>Embrace and enhance</a:t>
            </a:r>
            <a:br>
              <a:rPr lang="en-US" dirty="0">
                <a:solidFill>
                  <a:schemeClr val="bg1"/>
                </a:solidFill>
                <a:latin typeface="American Typewriter" charset="0"/>
                <a:ea typeface="American Typewriter" charset="0"/>
                <a:cs typeface="American Typewriter" charset="0"/>
              </a:rPr>
            </a:br>
            <a:br>
              <a:rPr lang="en-US" dirty="0">
                <a:solidFill>
                  <a:schemeClr val="bg1"/>
                </a:solidFill>
                <a:latin typeface="American Typewriter" charset="0"/>
                <a:ea typeface="American Typewriter" charset="0"/>
                <a:cs typeface="American Typewriter" charset="0"/>
              </a:rPr>
            </a:br>
            <a:r>
              <a:rPr lang="en-US" dirty="0">
                <a:solidFill>
                  <a:srgbClr val="4DFF14"/>
                </a:solidFill>
                <a:latin typeface="American Typewriter" charset="0"/>
                <a:ea typeface="American Typewriter" charset="0"/>
                <a:cs typeface="American Typewriter" charset="0"/>
              </a:rPr>
              <a:t>education</a:t>
            </a:r>
          </a:p>
        </p:txBody>
      </p:sp>
    </p:spTree>
    <p:extLst>
      <p:ext uri="{BB962C8B-B14F-4D97-AF65-F5344CB8AC3E}">
        <p14:creationId xmlns:p14="http://schemas.microsoft.com/office/powerpoint/2010/main" val="17227490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 up of a book&#13;&#10;&#13;&#10;Description automatically generated">
            <a:extLst>
              <a:ext uri="{FF2B5EF4-FFF2-40B4-BE49-F238E27FC236}">
                <a16:creationId xmlns:a16="http://schemas.microsoft.com/office/drawing/2014/main" id="{85300FD4-A104-6A42-8A1E-0D57A6C0462B}"/>
              </a:ext>
            </a:extLst>
          </p:cNvPr>
          <p:cNvPicPr>
            <a:picLocks noChangeAspect="1"/>
          </p:cNvPicPr>
          <p:nvPr/>
        </p:nvPicPr>
        <p:blipFill>
          <a:blip r:embed="rId3"/>
          <a:stretch>
            <a:fillRect/>
          </a:stretch>
        </p:blipFill>
        <p:spPr>
          <a:xfrm>
            <a:off x="2911302" y="347804"/>
            <a:ext cx="6369396" cy="6162391"/>
          </a:xfrm>
          <a:prstGeom prst="rect">
            <a:avLst/>
          </a:prstGeom>
        </p:spPr>
      </p:pic>
    </p:spTree>
    <p:extLst>
      <p:ext uri="{BB962C8B-B14F-4D97-AF65-F5344CB8AC3E}">
        <p14:creationId xmlns:p14="http://schemas.microsoft.com/office/powerpoint/2010/main" val="7812506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solidFill>
                  <a:schemeClr val="bg1"/>
                </a:solidFill>
                <a:latin typeface="American Typewriter" charset="0"/>
                <a:ea typeface="American Typewriter" charset="0"/>
                <a:cs typeface="American Typewriter" charset="0"/>
              </a:rPr>
              <a:t>Build</a:t>
            </a:r>
            <a:br>
              <a:rPr lang="en-US" dirty="0">
                <a:solidFill>
                  <a:schemeClr val="bg1"/>
                </a:solidFill>
                <a:latin typeface="American Typewriter" charset="0"/>
                <a:ea typeface="American Typewriter" charset="0"/>
                <a:cs typeface="American Typewriter" charset="0"/>
              </a:rPr>
            </a:br>
            <a:br>
              <a:rPr lang="en-US" dirty="0">
                <a:solidFill>
                  <a:schemeClr val="bg1"/>
                </a:solidFill>
                <a:latin typeface="American Typewriter" charset="0"/>
                <a:ea typeface="American Typewriter" charset="0"/>
                <a:cs typeface="American Typewriter" charset="0"/>
              </a:rPr>
            </a:br>
            <a:r>
              <a:rPr lang="en-US" dirty="0">
                <a:solidFill>
                  <a:srgbClr val="4DFF14"/>
                </a:solidFill>
                <a:latin typeface="American Typewriter" charset="0"/>
                <a:ea typeface="American Typewriter" charset="0"/>
                <a:cs typeface="American Typewriter" charset="0"/>
              </a:rPr>
              <a:t>Security</a:t>
            </a:r>
            <a:r>
              <a:rPr lang="en-US" dirty="0">
                <a:solidFill>
                  <a:schemeClr val="bg1"/>
                </a:solidFill>
                <a:latin typeface="American Typewriter" charset="0"/>
                <a:ea typeface="American Typewriter" charset="0"/>
                <a:cs typeface="American Typewriter" charset="0"/>
              </a:rPr>
              <a:t> champions</a:t>
            </a:r>
          </a:p>
        </p:txBody>
      </p:sp>
    </p:spTree>
    <p:extLst>
      <p:ext uri="{BB962C8B-B14F-4D97-AF65-F5344CB8AC3E}">
        <p14:creationId xmlns:p14="http://schemas.microsoft.com/office/powerpoint/2010/main" val="14094809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1B2258F-86CA-4D4D-8270-BC05FCDEBFB3}"/>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rotWithShape="1">
          <a:blip r:embed="rId3" cstate="screen">
            <a:alphaModFix amt="50000"/>
            <a:extLst>
              <a:ext uri="{28A0092B-C50C-407E-A947-70E740481C1C}">
                <a14:useLocalDpi xmlns:a14="http://schemas.microsoft.com/office/drawing/2010/main"/>
              </a:ext>
            </a:extLst>
          </a:blip>
          <a:srcRect/>
          <a:stretch/>
        </p:blipFill>
        <p:spPr>
          <a:xfrm>
            <a:off x="20" y="1"/>
            <a:ext cx="12191980" cy="6857999"/>
          </a:xfrm>
          <a:prstGeom prst="rect">
            <a:avLst/>
          </a:prstGeom>
        </p:spPr>
      </p:pic>
      <p:sp>
        <p:nvSpPr>
          <p:cNvPr id="2" name="Title 1"/>
          <p:cNvSpPr>
            <a:spLocks noGrp="1"/>
          </p:cNvSpPr>
          <p:nvPr>
            <p:ph type="title"/>
          </p:nvPr>
        </p:nvSpPr>
        <p:spPr>
          <a:xfrm>
            <a:off x="3460376" y="367749"/>
            <a:ext cx="8462682" cy="3363833"/>
          </a:xfrm>
        </p:spPr>
        <p:txBody>
          <a:bodyPr vert="horz" lIns="91440" tIns="45720" rIns="91440" bIns="45720" rtlCol="0" anchor="b">
            <a:normAutofit fontScale="90000"/>
          </a:bodyPr>
          <a:lstStyle/>
          <a:p>
            <a:pPr algn="r"/>
            <a:r>
              <a:rPr lang="en-US" cap="all" dirty="0">
                <a:latin typeface="American Typewriter" charset="0"/>
                <a:ea typeface="American Typewriter" charset="0"/>
                <a:cs typeface="American Typewriter" charset="0"/>
              </a:rPr>
              <a:t>Integrating security in DevOps </a:t>
            </a:r>
            <a:br>
              <a:rPr lang="en-US" cap="all" dirty="0">
                <a:latin typeface="American Typewriter" charset="0"/>
                <a:ea typeface="American Typewriter" charset="0"/>
                <a:cs typeface="American Typewriter" charset="0"/>
              </a:rPr>
            </a:br>
            <a:r>
              <a:rPr lang="en-US" sz="6600" b="1" cap="all" dirty="0">
                <a:solidFill>
                  <a:srgbClr val="4DFF14"/>
                </a:solidFill>
                <a:latin typeface="American Typewriter" charset="0"/>
                <a:ea typeface="American Typewriter" charset="0"/>
                <a:cs typeface="American Typewriter" charset="0"/>
              </a:rPr>
              <a:t>do and don’ts</a:t>
            </a:r>
            <a:br>
              <a:rPr lang="en-US" sz="6600" b="1" cap="all" dirty="0">
                <a:solidFill>
                  <a:srgbClr val="4DFF14"/>
                </a:solidFill>
                <a:latin typeface="American Typewriter" charset="0"/>
                <a:ea typeface="American Typewriter" charset="0"/>
                <a:cs typeface="American Typewriter" charset="0"/>
              </a:rPr>
            </a:br>
            <a:r>
              <a:rPr lang="en-US" sz="6600" b="1" cap="all" dirty="0">
                <a:solidFill>
                  <a:srgbClr val="4DFF14"/>
                </a:solidFill>
                <a:latin typeface="American Typewriter" charset="0"/>
                <a:ea typeface="American Typewriter" charset="0"/>
                <a:cs typeface="American Typewriter" charset="0"/>
              </a:rPr>
              <a:t>Year later</a:t>
            </a:r>
            <a:endParaRPr lang="en-US" b="1" cap="all" dirty="0">
              <a:solidFill>
                <a:srgbClr val="4DFF14"/>
              </a:solidFill>
              <a:latin typeface="American Typewriter" charset="0"/>
              <a:ea typeface="American Typewriter" charset="0"/>
              <a:cs typeface="American Typewriter" charset="0"/>
            </a:endParaRPr>
          </a:p>
        </p:txBody>
      </p:sp>
      <p:sp>
        <p:nvSpPr>
          <p:cNvPr id="3" name="Text Placeholder 2"/>
          <p:cNvSpPr>
            <a:spLocks noGrp="1"/>
          </p:cNvSpPr>
          <p:nvPr>
            <p:ph type="body" idx="1"/>
          </p:nvPr>
        </p:nvSpPr>
        <p:spPr>
          <a:xfrm>
            <a:off x="2779058" y="5391856"/>
            <a:ext cx="9144000" cy="1098395"/>
          </a:xfrm>
        </p:spPr>
        <p:txBody>
          <a:bodyPr vert="horz" lIns="91440" tIns="45720" rIns="91440" bIns="45720" rtlCol="0">
            <a:normAutofit/>
          </a:bodyPr>
          <a:lstStyle/>
          <a:p>
            <a:pPr algn="r"/>
            <a:r>
              <a:rPr lang="en-US" dirty="0">
                <a:solidFill>
                  <a:srgbClr val="4DFF14"/>
                </a:solidFill>
                <a:latin typeface="American Typewriter" charset="0"/>
                <a:ea typeface="American Typewriter" charset="0"/>
                <a:cs typeface="American Typewriter" charset="0"/>
              </a:rPr>
              <a:t>Victoria Almazova</a:t>
            </a:r>
          </a:p>
        </p:txBody>
      </p:sp>
    </p:spTree>
    <p:extLst>
      <p:ext uri="{BB962C8B-B14F-4D97-AF65-F5344CB8AC3E}">
        <p14:creationId xmlns:p14="http://schemas.microsoft.com/office/powerpoint/2010/main" val="3183997082"/>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Picture 5" descr="A group of people posing for a photo&#13;&#10;&#13;&#10;Description automatically generated">
            <a:extLst>
              <a:ext uri="{FF2B5EF4-FFF2-40B4-BE49-F238E27FC236}">
                <a16:creationId xmlns:a16="http://schemas.microsoft.com/office/drawing/2014/main" id="{79123170-D6B9-6D4A-BD9D-633C7F305E88}"/>
              </a:ext>
            </a:extLst>
          </p:cNvPr>
          <p:cNvPicPr>
            <a:picLocks noChangeAspect="1"/>
          </p:cNvPicPr>
          <p:nvPr/>
        </p:nvPicPr>
        <p:blipFill>
          <a:blip r:embed="rId3"/>
          <a:stretch>
            <a:fillRect/>
          </a:stretch>
        </p:blipFill>
        <p:spPr>
          <a:xfrm>
            <a:off x="2455454" y="930651"/>
            <a:ext cx="7281091" cy="4662247"/>
          </a:xfrm>
          <a:prstGeom prst="rect">
            <a:avLst/>
          </a:prstGeom>
        </p:spPr>
      </p:pic>
      <p:sp>
        <p:nvSpPr>
          <p:cNvPr id="7" name="Rectangle 6">
            <a:extLst>
              <a:ext uri="{FF2B5EF4-FFF2-40B4-BE49-F238E27FC236}">
                <a16:creationId xmlns:a16="http://schemas.microsoft.com/office/drawing/2014/main" id="{0AD3FC70-DDED-654D-B596-7CCE316FD931}"/>
              </a:ext>
            </a:extLst>
          </p:cNvPr>
          <p:cNvSpPr/>
          <p:nvPr/>
        </p:nvSpPr>
        <p:spPr>
          <a:xfrm>
            <a:off x="8141724" y="6422963"/>
            <a:ext cx="4050276" cy="307777"/>
          </a:xfrm>
          <a:prstGeom prst="rect">
            <a:avLst/>
          </a:prstGeom>
        </p:spPr>
        <p:txBody>
          <a:bodyPr wrap="none">
            <a:spAutoFit/>
          </a:bodyPr>
          <a:lstStyle/>
          <a:p>
            <a:r>
              <a:rPr lang="nb-NO" sz="1400" dirty="0" err="1">
                <a:solidFill>
                  <a:schemeClr val="bg1"/>
                </a:solidFill>
              </a:rPr>
              <a:t>https</a:t>
            </a:r>
            <a:r>
              <a:rPr lang="nb-NO" sz="1400" dirty="0">
                <a:solidFill>
                  <a:schemeClr val="bg1"/>
                </a:solidFill>
              </a:rPr>
              <a:t>://</a:t>
            </a:r>
            <a:r>
              <a:rPr lang="nb-NO" sz="1400" dirty="0" err="1">
                <a:solidFill>
                  <a:schemeClr val="bg1"/>
                </a:solidFill>
              </a:rPr>
              <a:t>en.wikipedia.org</a:t>
            </a:r>
            <a:r>
              <a:rPr lang="nb-NO" sz="1400" dirty="0">
                <a:solidFill>
                  <a:schemeClr val="bg1"/>
                </a:solidFill>
              </a:rPr>
              <a:t>/wiki/</a:t>
            </a:r>
            <a:r>
              <a:rPr lang="nb-NO" sz="1400" dirty="0" err="1">
                <a:solidFill>
                  <a:schemeClr val="bg1"/>
                </a:solidFill>
              </a:rPr>
              <a:t>Generation_Snowflake</a:t>
            </a:r>
            <a:endParaRPr lang="nb-NO" sz="1400" dirty="0">
              <a:solidFill>
                <a:schemeClr val="bg1"/>
              </a:solidFill>
            </a:endParaRPr>
          </a:p>
        </p:txBody>
      </p:sp>
    </p:spTree>
    <p:extLst>
      <p:ext uri="{BB962C8B-B14F-4D97-AF65-F5344CB8AC3E}">
        <p14:creationId xmlns:p14="http://schemas.microsoft.com/office/powerpoint/2010/main" val="33204134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solidFill>
                  <a:schemeClr val="bg1"/>
                </a:solidFill>
                <a:latin typeface="American Typewriter" charset="0"/>
                <a:ea typeface="American Typewriter" charset="0"/>
                <a:cs typeface="American Typewriter" charset="0"/>
              </a:rPr>
              <a:t>You </a:t>
            </a:r>
            <a:r>
              <a:rPr lang="en-US" dirty="0">
                <a:solidFill>
                  <a:srgbClr val="4DFF14"/>
                </a:solidFill>
                <a:latin typeface="American Typewriter" charset="0"/>
                <a:ea typeface="American Typewriter" charset="0"/>
                <a:cs typeface="American Typewriter" charset="0"/>
              </a:rPr>
              <a:t>control</a:t>
            </a:r>
            <a:r>
              <a:rPr lang="en-US" dirty="0">
                <a:solidFill>
                  <a:schemeClr val="bg1"/>
                </a:solidFill>
                <a:latin typeface="American Typewriter" charset="0"/>
                <a:ea typeface="American Typewriter" charset="0"/>
                <a:cs typeface="American Typewriter" charset="0"/>
              </a:rPr>
              <a:t> code</a:t>
            </a:r>
            <a:br>
              <a:rPr lang="en-US" dirty="0">
                <a:solidFill>
                  <a:schemeClr val="bg1"/>
                </a:solidFill>
                <a:latin typeface="American Typewriter" charset="0"/>
                <a:ea typeface="American Typewriter" charset="0"/>
                <a:cs typeface="American Typewriter" charset="0"/>
              </a:rPr>
            </a:br>
            <a:br>
              <a:rPr lang="en-US" dirty="0">
                <a:solidFill>
                  <a:schemeClr val="bg1"/>
                </a:solidFill>
                <a:latin typeface="American Typewriter" charset="0"/>
                <a:ea typeface="American Typewriter" charset="0"/>
                <a:cs typeface="American Typewriter" charset="0"/>
              </a:rPr>
            </a:br>
            <a:r>
              <a:rPr lang="en-US" dirty="0">
                <a:solidFill>
                  <a:schemeClr val="bg1"/>
                </a:solidFill>
                <a:latin typeface="American Typewriter" charset="0"/>
                <a:ea typeface="American Typewriter" charset="0"/>
                <a:cs typeface="American Typewriter" charset="0"/>
              </a:rPr>
              <a:t>You control </a:t>
            </a:r>
            <a:r>
              <a:rPr lang="en-US" dirty="0">
                <a:solidFill>
                  <a:srgbClr val="4DFF14"/>
                </a:solidFill>
                <a:latin typeface="American Typewriter" charset="0"/>
                <a:ea typeface="American Typewriter" charset="0"/>
                <a:cs typeface="American Typewriter" charset="0"/>
              </a:rPr>
              <a:t>security</a:t>
            </a:r>
          </a:p>
        </p:txBody>
      </p:sp>
    </p:spTree>
    <p:extLst>
      <p:ext uri="{BB962C8B-B14F-4D97-AF65-F5344CB8AC3E}">
        <p14:creationId xmlns:p14="http://schemas.microsoft.com/office/powerpoint/2010/main" val="6856215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traffic light hanging from a wire&#10;&#10;Description automatically generated">
            <a:extLst>
              <a:ext uri="{FF2B5EF4-FFF2-40B4-BE49-F238E27FC236}">
                <a16:creationId xmlns:a16="http://schemas.microsoft.com/office/drawing/2014/main" id="{F3DFC4A7-858C-884D-B32B-D14AB830AAA2}"/>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0" y="10"/>
            <a:ext cx="12191980" cy="6857990"/>
          </a:xfrm>
          <a:prstGeom prst="rect">
            <a:avLst/>
          </a:prstGeom>
        </p:spPr>
      </p:pic>
      <p:sp>
        <p:nvSpPr>
          <p:cNvPr id="8" name="Title 7">
            <a:extLst>
              <a:ext uri="{FF2B5EF4-FFF2-40B4-BE49-F238E27FC236}">
                <a16:creationId xmlns:a16="http://schemas.microsoft.com/office/drawing/2014/main" id="{CBE7C03D-34D3-2F4B-B0A5-0D4A3E1604BA}"/>
              </a:ext>
            </a:extLst>
          </p:cNvPr>
          <p:cNvSpPr>
            <a:spLocks noGrp="1"/>
          </p:cNvSpPr>
          <p:nvPr>
            <p:ph type="title"/>
          </p:nvPr>
        </p:nvSpPr>
        <p:spPr>
          <a:xfrm>
            <a:off x="4345597" y="3295697"/>
            <a:ext cx="7846403" cy="794064"/>
          </a:xfrm>
          <a:solidFill>
            <a:srgbClr val="000000">
              <a:alpha val="70000"/>
            </a:srgbClr>
          </a:solidFill>
        </p:spPr>
        <p:txBody>
          <a:bodyPr>
            <a:normAutofit/>
          </a:bodyPr>
          <a:lstStyle/>
          <a:p>
            <a:pPr algn="r"/>
            <a:r>
              <a:rPr lang="en-GB" dirty="0">
                <a:solidFill>
                  <a:srgbClr val="FFFFFF"/>
                </a:solidFill>
              </a:rPr>
              <a:t>Bringing security into the Pipeline   </a:t>
            </a:r>
          </a:p>
        </p:txBody>
      </p:sp>
    </p:spTree>
    <p:extLst>
      <p:ext uri="{BB962C8B-B14F-4D97-AF65-F5344CB8AC3E}">
        <p14:creationId xmlns:p14="http://schemas.microsoft.com/office/powerpoint/2010/main" val="14694572"/>
      </p:ext>
    </p:extLst>
  </p:cSld>
  <p:clrMapOvr>
    <a:overrideClrMapping bg1="dk1" tx1="lt1" bg2="dk2" tx2="lt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3;&#10;&#13;&#10;Description automatically generated">
            <a:extLst>
              <a:ext uri="{FF2B5EF4-FFF2-40B4-BE49-F238E27FC236}">
                <a16:creationId xmlns:a16="http://schemas.microsoft.com/office/drawing/2014/main" id="{5E59DC16-2B92-2141-B4F8-D6D9256E7766}"/>
              </a:ext>
            </a:extLst>
          </p:cNvPr>
          <p:cNvPicPr>
            <a:picLocks noChangeAspect="1"/>
          </p:cNvPicPr>
          <p:nvPr/>
        </p:nvPicPr>
        <p:blipFill>
          <a:blip r:embed="rId3"/>
          <a:stretch>
            <a:fillRect/>
          </a:stretch>
        </p:blipFill>
        <p:spPr>
          <a:xfrm>
            <a:off x="2279650" y="952500"/>
            <a:ext cx="7632700" cy="4953000"/>
          </a:xfrm>
          <a:prstGeom prst="rect">
            <a:avLst/>
          </a:prstGeom>
        </p:spPr>
      </p:pic>
    </p:spTree>
    <p:extLst>
      <p:ext uri="{BB962C8B-B14F-4D97-AF65-F5344CB8AC3E}">
        <p14:creationId xmlns:p14="http://schemas.microsoft.com/office/powerpoint/2010/main" val="19895755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BA2ECD-EFBD-D642-B2C3-FE58BCED23FE}"/>
              </a:ext>
            </a:extLst>
          </p:cNvPr>
          <p:cNvSpPr>
            <a:spLocks noGrp="1"/>
          </p:cNvSpPr>
          <p:nvPr>
            <p:ph idx="1"/>
          </p:nvPr>
        </p:nvSpPr>
        <p:spPr>
          <a:xfrm>
            <a:off x="838200" y="1991088"/>
            <a:ext cx="10515600" cy="456021"/>
          </a:xfrm>
          <a:solidFill>
            <a:srgbClr val="000000"/>
          </a:solidFill>
        </p:spPr>
        <p:txBody>
          <a:bodyPr>
            <a:normAutofit lnSpcReduction="10000"/>
          </a:bodyPr>
          <a:lstStyle/>
          <a:p>
            <a:pPr marL="0" indent="0">
              <a:buNone/>
            </a:pPr>
            <a:r>
              <a:rPr lang="en-GB" dirty="0">
                <a:solidFill>
                  <a:schemeClr val="bg1"/>
                </a:solidFill>
                <a:latin typeface="American Typewriter" panose="02090604020004020304" pitchFamily="18" charset="77"/>
              </a:rPr>
              <a:t>Before you commit </a:t>
            </a:r>
          </a:p>
        </p:txBody>
      </p:sp>
      <p:sp>
        <p:nvSpPr>
          <p:cNvPr id="4" name="Title 7">
            <a:extLst>
              <a:ext uri="{FF2B5EF4-FFF2-40B4-BE49-F238E27FC236}">
                <a16:creationId xmlns:a16="http://schemas.microsoft.com/office/drawing/2014/main" id="{DE072EB3-4AD2-DE45-BC53-CD48D23A523A}"/>
              </a:ext>
            </a:extLst>
          </p:cNvPr>
          <p:cNvSpPr txBox="1">
            <a:spLocks/>
          </p:cNvSpPr>
          <p:nvPr/>
        </p:nvSpPr>
        <p:spPr>
          <a:xfrm>
            <a:off x="4345597" y="365125"/>
            <a:ext cx="7846403" cy="794064"/>
          </a:xfrm>
          <a:prstGeom prst="rect">
            <a:avLst/>
          </a:prstGeom>
          <a:solidFill>
            <a:srgbClr val="000000">
              <a:alpha val="70000"/>
            </a:srgbClr>
          </a:solidFill>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GB" dirty="0">
                <a:solidFill>
                  <a:srgbClr val="FFFFFF"/>
                </a:solidFill>
                <a:latin typeface="American Typewriter" panose="02090604020004020304" pitchFamily="18" charset="77"/>
              </a:rPr>
              <a:t>Develop and commit the code</a:t>
            </a:r>
          </a:p>
        </p:txBody>
      </p:sp>
      <p:sp>
        <p:nvSpPr>
          <p:cNvPr id="5" name="Content Placeholder 2">
            <a:extLst>
              <a:ext uri="{FF2B5EF4-FFF2-40B4-BE49-F238E27FC236}">
                <a16:creationId xmlns:a16="http://schemas.microsoft.com/office/drawing/2014/main" id="{E9F4EF2C-1D53-6746-932A-14C2CAC9CF3F}"/>
              </a:ext>
            </a:extLst>
          </p:cNvPr>
          <p:cNvSpPr txBox="1">
            <a:spLocks/>
          </p:cNvSpPr>
          <p:nvPr/>
        </p:nvSpPr>
        <p:spPr>
          <a:xfrm>
            <a:off x="838200" y="2447109"/>
            <a:ext cx="10515600" cy="316121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endParaRPr lang="en-GB" sz="2000" dirty="0">
              <a:latin typeface="American Typewriter" panose="02090604020004020304" pitchFamily="18" charset="77"/>
            </a:endParaRPr>
          </a:p>
          <a:p>
            <a:r>
              <a:rPr lang="en-GB" sz="2000" dirty="0">
                <a:latin typeface="American Typewriter" panose="02090604020004020304" pitchFamily="18" charset="77"/>
              </a:rPr>
              <a:t>Get rid of secrets from the code. Finally</a:t>
            </a:r>
          </a:p>
          <a:p>
            <a:r>
              <a:rPr lang="en-GB" sz="2000" dirty="0">
                <a:latin typeface="American Typewriter" panose="02090604020004020304" pitchFamily="18" charset="77"/>
              </a:rPr>
              <a:t>Static analysis checking in the developer’s IDE</a:t>
            </a:r>
          </a:p>
          <a:p>
            <a:r>
              <a:rPr lang="en-GB" sz="2000" dirty="0">
                <a:latin typeface="American Typewriter" panose="02090604020004020304" pitchFamily="18" charset="77"/>
              </a:rPr>
              <a:t>Threat </a:t>
            </a:r>
            <a:r>
              <a:rPr lang="en-GB" sz="2000" dirty="0" err="1">
                <a:latin typeface="American Typewriter" panose="02090604020004020304" pitchFamily="18" charset="77"/>
              </a:rPr>
              <a:t>Modeling</a:t>
            </a:r>
            <a:endParaRPr lang="en-GB" sz="2000" dirty="0">
              <a:latin typeface="American Typewriter" panose="02090604020004020304" pitchFamily="18" charset="77"/>
            </a:endParaRPr>
          </a:p>
          <a:p>
            <a:r>
              <a:rPr lang="en-GB" sz="2000" dirty="0">
                <a:latin typeface="American Typewriter" panose="02090604020004020304" pitchFamily="18" charset="77"/>
              </a:rPr>
              <a:t>Peer code review</a:t>
            </a:r>
          </a:p>
        </p:txBody>
      </p:sp>
      <p:pic>
        <p:nvPicPr>
          <p:cNvPr id="11" name="Picture 10" descr="A picture containing clipart&#13;&#10;&#13;&#10;Description automatically generated">
            <a:extLst>
              <a:ext uri="{FF2B5EF4-FFF2-40B4-BE49-F238E27FC236}">
                <a16:creationId xmlns:a16="http://schemas.microsoft.com/office/drawing/2014/main" id="{1B56202E-486B-6B4B-A840-16E9C6CE2CB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80045" y="4746170"/>
            <a:ext cx="1504714" cy="428897"/>
          </a:xfrm>
          <a:prstGeom prst="rect">
            <a:avLst/>
          </a:prstGeom>
        </p:spPr>
      </p:pic>
      <p:pic>
        <p:nvPicPr>
          <p:cNvPr id="13" name="Picture 12">
            <a:extLst>
              <a:ext uri="{FF2B5EF4-FFF2-40B4-BE49-F238E27FC236}">
                <a16:creationId xmlns:a16="http://schemas.microsoft.com/office/drawing/2014/main" id="{97B09C91-DC7B-3640-8FD5-1A283CF48EA0}"/>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704209" y="4638038"/>
            <a:ext cx="1985883" cy="645160"/>
          </a:xfrm>
          <a:prstGeom prst="rect">
            <a:avLst/>
          </a:prstGeom>
        </p:spPr>
      </p:pic>
      <p:pic>
        <p:nvPicPr>
          <p:cNvPr id="15" name="Picture 14" descr="A close up of text on a black background&#13;&#10;&#13;&#10;Description automatically generated">
            <a:extLst>
              <a:ext uri="{FF2B5EF4-FFF2-40B4-BE49-F238E27FC236}">
                <a16:creationId xmlns:a16="http://schemas.microsoft.com/office/drawing/2014/main" id="{3A07BE12-108F-E844-8BB6-89FF52E84C3F}"/>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042987" y="4638038"/>
            <a:ext cx="1513114" cy="1513114"/>
          </a:xfrm>
          <a:prstGeom prst="rect">
            <a:avLst/>
          </a:prstGeom>
        </p:spPr>
      </p:pic>
    </p:spTree>
    <p:extLst>
      <p:ext uri="{BB962C8B-B14F-4D97-AF65-F5344CB8AC3E}">
        <p14:creationId xmlns:p14="http://schemas.microsoft.com/office/powerpoint/2010/main" val="20821595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D58A4B9C-164F-2649-9735-B753462C665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616558" y="3781885"/>
            <a:ext cx="1512505" cy="794065"/>
          </a:xfrm>
          <a:prstGeom prst="rect">
            <a:avLst/>
          </a:prstGeom>
        </p:spPr>
      </p:pic>
      <p:sp>
        <p:nvSpPr>
          <p:cNvPr id="8" name="Content Placeholder 2">
            <a:extLst>
              <a:ext uri="{FF2B5EF4-FFF2-40B4-BE49-F238E27FC236}">
                <a16:creationId xmlns:a16="http://schemas.microsoft.com/office/drawing/2014/main" id="{F178F1BA-D0CB-644D-8DDC-C529C2D7FEDD}"/>
              </a:ext>
            </a:extLst>
          </p:cNvPr>
          <p:cNvSpPr txBox="1">
            <a:spLocks/>
          </p:cNvSpPr>
          <p:nvPr/>
        </p:nvSpPr>
        <p:spPr>
          <a:xfrm>
            <a:off x="838200" y="2447109"/>
            <a:ext cx="10515600" cy="209005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endParaRPr lang="en-GB" sz="2000" dirty="0">
              <a:latin typeface="American Typewriter" panose="02090604020004020304" pitchFamily="18" charset="77"/>
            </a:endParaRPr>
          </a:p>
          <a:p>
            <a:r>
              <a:rPr lang="en-GB" sz="2000" dirty="0">
                <a:latin typeface="American Typewriter" panose="02090604020004020304" pitchFamily="18" charset="77"/>
              </a:rPr>
              <a:t>Software component analysis in 3</a:t>
            </a:r>
            <a:r>
              <a:rPr lang="en-GB" sz="2000" baseline="30000" dirty="0">
                <a:latin typeface="American Typewriter" panose="02090604020004020304" pitchFamily="18" charset="77"/>
              </a:rPr>
              <a:t>rd</a:t>
            </a:r>
            <a:r>
              <a:rPr lang="en-GB" sz="2000" dirty="0">
                <a:latin typeface="American Typewriter" panose="02090604020004020304" pitchFamily="18" charset="77"/>
              </a:rPr>
              <a:t> party components</a:t>
            </a:r>
          </a:p>
          <a:p>
            <a:r>
              <a:rPr lang="en-GB" sz="2000" dirty="0">
                <a:latin typeface="American Typewriter" panose="02090604020004020304" pitchFamily="18" charset="77"/>
              </a:rPr>
              <a:t>Incremental static analysis scanning </a:t>
            </a:r>
          </a:p>
          <a:p>
            <a:r>
              <a:rPr lang="en-GB" sz="2000" dirty="0">
                <a:latin typeface="American Typewriter" panose="02090604020004020304" pitchFamily="18" charset="77"/>
              </a:rPr>
              <a:t>Automated unit testing of security functions</a:t>
            </a:r>
          </a:p>
          <a:p>
            <a:r>
              <a:rPr lang="en-GB" sz="2000" dirty="0">
                <a:latin typeface="American Typewriter" panose="02090604020004020304" pitchFamily="18" charset="77"/>
              </a:rPr>
              <a:t>Digitally signing binary </a:t>
            </a:r>
            <a:r>
              <a:rPr lang="en-GB" sz="2000" dirty="0" err="1">
                <a:latin typeface="American Typewriter" panose="02090604020004020304" pitchFamily="18" charset="77"/>
              </a:rPr>
              <a:t>artifacts</a:t>
            </a:r>
            <a:endParaRPr lang="en-GB" sz="2000" dirty="0">
              <a:latin typeface="American Typewriter" panose="02090604020004020304" pitchFamily="18" charset="77"/>
            </a:endParaRPr>
          </a:p>
          <a:p>
            <a:endParaRPr lang="en-GB" sz="2000" dirty="0">
              <a:latin typeface="American Typewriter" panose="02090604020004020304" pitchFamily="18" charset="77"/>
            </a:endParaRPr>
          </a:p>
          <a:p>
            <a:pPr marL="0" indent="0">
              <a:buNone/>
            </a:pPr>
            <a:endParaRPr lang="en-GB" sz="2000" dirty="0">
              <a:latin typeface="American Typewriter" panose="02090604020004020304" pitchFamily="18" charset="77"/>
            </a:endParaRPr>
          </a:p>
        </p:txBody>
      </p:sp>
      <p:sp>
        <p:nvSpPr>
          <p:cNvPr id="7" name="Content Placeholder 2">
            <a:extLst>
              <a:ext uri="{FF2B5EF4-FFF2-40B4-BE49-F238E27FC236}">
                <a16:creationId xmlns:a16="http://schemas.microsoft.com/office/drawing/2014/main" id="{FACA55C9-9689-304E-9C22-5E655EE16593}"/>
              </a:ext>
            </a:extLst>
          </p:cNvPr>
          <p:cNvSpPr txBox="1">
            <a:spLocks/>
          </p:cNvSpPr>
          <p:nvPr/>
        </p:nvSpPr>
        <p:spPr>
          <a:xfrm>
            <a:off x="838200" y="1991088"/>
            <a:ext cx="10515600" cy="456021"/>
          </a:xfrm>
          <a:prstGeom prst="rect">
            <a:avLst/>
          </a:prstGeom>
          <a:solidFill>
            <a:srgbClr val="000000"/>
          </a:solidFill>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Arial"/>
              <a:buNone/>
            </a:pPr>
            <a:r>
              <a:rPr lang="en-GB" dirty="0">
                <a:solidFill>
                  <a:schemeClr val="bg1"/>
                </a:solidFill>
                <a:latin typeface="American Typewriter" panose="02090604020004020304" pitchFamily="18" charset="77"/>
              </a:rPr>
              <a:t>Commit </a:t>
            </a:r>
          </a:p>
        </p:txBody>
      </p:sp>
      <p:sp>
        <p:nvSpPr>
          <p:cNvPr id="4" name="Title 7">
            <a:extLst>
              <a:ext uri="{FF2B5EF4-FFF2-40B4-BE49-F238E27FC236}">
                <a16:creationId xmlns:a16="http://schemas.microsoft.com/office/drawing/2014/main" id="{DE072EB3-4AD2-DE45-BC53-CD48D23A523A}"/>
              </a:ext>
            </a:extLst>
          </p:cNvPr>
          <p:cNvSpPr txBox="1">
            <a:spLocks/>
          </p:cNvSpPr>
          <p:nvPr/>
        </p:nvSpPr>
        <p:spPr>
          <a:xfrm>
            <a:off x="4345597" y="365125"/>
            <a:ext cx="7846403" cy="794064"/>
          </a:xfrm>
          <a:prstGeom prst="rect">
            <a:avLst/>
          </a:prstGeom>
          <a:solidFill>
            <a:srgbClr val="000000">
              <a:alpha val="70000"/>
            </a:srgbClr>
          </a:solidFill>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GB" dirty="0">
                <a:solidFill>
                  <a:srgbClr val="FFFFFF"/>
                </a:solidFill>
                <a:latin typeface="American Typewriter" panose="02090604020004020304" pitchFamily="18" charset="77"/>
              </a:rPr>
              <a:t>Develop and commit the code</a:t>
            </a:r>
          </a:p>
        </p:txBody>
      </p:sp>
      <p:pic>
        <p:nvPicPr>
          <p:cNvPr id="12" name="Picture 11" descr="A picture containing clipart&#13;&#10;&#13;&#10;Description automatically generated">
            <a:extLst>
              <a:ext uri="{FF2B5EF4-FFF2-40B4-BE49-F238E27FC236}">
                <a16:creationId xmlns:a16="http://schemas.microsoft.com/office/drawing/2014/main" id="{4C072596-1A58-554D-8CE4-6DF2D0857EF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11045" y="4537166"/>
            <a:ext cx="1853184" cy="914400"/>
          </a:xfrm>
          <a:prstGeom prst="rect">
            <a:avLst/>
          </a:prstGeom>
        </p:spPr>
      </p:pic>
      <p:pic>
        <p:nvPicPr>
          <p:cNvPr id="14" name="Picture 13" descr="A picture containing clipart&#13;&#10;&#13;&#10;Description automatically generated">
            <a:extLst>
              <a:ext uri="{FF2B5EF4-FFF2-40B4-BE49-F238E27FC236}">
                <a16:creationId xmlns:a16="http://schemas.microsoft.com/office/drawing/2014/main" id="{E886745E-B725-F947-B684-7DA0B1967364}"/>
              </a:ext>
            </a:extLst>
          </p:cNvPr>
          <p:cNvPicPr>
            <a:picLocks noChangeAspect="1"/>
          </p:cNvPicPr>
          <p:nvPr/>
        </p:nvPicPr>
        <p:blipFill>
          <a:blip r:embed="rId5"/>
          <a:stretch>
            <a:fillRect/>
          </a:stretch>
        </p:blipFill>
        <p:spPr>
          <a:xfrm>
            <a:off x="2475592" y="4755472"/>
            <a:ext cx="1504225" cy="475429"/>
          </a:xfrm>
          <a:prstGeom prst="rect">
            <a:avLst/>
          </a:prstGeom>
        </p:spPr>
      </p:pic>
      <p:pic>
        <p:nvPicPr>
          <p:cNvPr id="16" name="Picture 15" descr="A picture containing clipart&#13;&#10;&#13;&#10;Description automatically generated">
            <a:extLst>
              <a:ext uri="{FF2B5EF4-FFF2-40B4-BE49-F238E27FC236}">
                <a16:creationId xmlns:a16="http://schemas.microsoft.com/office/drawing/2014/main" id="{CE3024BC-B208-EA4D-8D65-8065E8A88B8B}"/>
              </a:ext>
            </a:extLst>
          </p:cNvPr>
          <p:cNvPicPr>
            <a:picLocks noChangeAspect="1"/>
          </p:cNvPicPr>
          <p:nvPr/>
        </p:nvPicPr>
        <p:blipFill>
          <a:blip r:embed="rId6"/>
          <a:stretch>
            <a:fillRect/>
          </a:stretch>
        </p:blipFill>
        <p:spPr>
          <a:xfrm>
            <a:off x="4191180" y="4755472"/>
            <a:ext cx="1391014" cy="482991"/>
          </a:xfrm>
          <a:prstGeom prst="rect">
            <a:avLst/>
          </a:prstGeom>
        </p:spPr>
      </p:pic>
      <p:pic>
        <p:nvPicPr>
          <p:cNvPr id="17" name="Picture 16">
            <a:extLst>
              <a:ext uri="{FF2B5EF4-FFF2-40B4-BE49-F238E27FC236}">
                <a16:creationId xmlns:a16="http://schemas.microsoft.com/office/drawing/2014/main" id="{25BFF595-CBAD-8445-AD77-B486661817E9}"/>
              </a:ext>
            </a:extLst>
          </p:cNvPr>
          <p:cNvPicPr>
            <a:picLocks noChangeAspect="1"/>
          </p:cNvPicPr>
          <p:nvPr/>
        </p:nvPicPr>
        <p:blipFill>
          <a:blip r:embed="rId7"/>
          <a:stretch>
            <a:fillRect/>
          </a:stretch>
        </p:blipFill>
        <p:spPr>
          <a:xfrm>
            <a:off x="411045" y="5602353"/>
            <a:ext cx="1867569" cy="482992"/>
          </a:xfrm>
          <a:prstGeom prst="rect">
            <a:avLst/>
          </a:prstGeom>
        </p:spPr>
      </p:pic>
      <p:pic>
        <p:nvPicPr>
          <p:cNvPr id="18" name="Picture 17">
            <a:extLst>
              <a:ext uri="{FF2B5EF4-FFF2-40B4-BE49-F238E27FC236}">
                <a16:creationId xmlns:a16="http://schemas.microsoft.com/office/drawing/2014/main" id="{066AD89F-3279-574A-A162-6842F0C2BE87}"/>
              </a:ext>
            </a:extLst>
          </p:cNvPr>
          <p:cNvPicPr>
            <a:picLocks noChangeAspect="1"/>
          </p:cNvPicPr>
          <p:nvPr/>
        </p:nvPicPr>
        <p:blipFill>
          <a:blip r:embed="rId8"/>
          <a:stretch>
            <a:fillRect/>
          </a:stretch>
        </p:blipFill>
        <p:spPr>
          <a:xfrm>
            <a:off x="5754869" y="4597304"/>
            <a:ext cx="2108291" cy="794123"/>
          </a:xfrm>
          <a:prstGeom prst="rect">
            <a:avLst/>
          </a:prstGeom>
        </p:spPr>
      </p:pic>
      <p:pic>
        <p:nvPicPr>
          <p:cNvPr id="19" name="Picture 18">
            <a:extLst>
              <a:ext uri="{FF2B5EF4-FFF2-40B4-BE49-F238E27FC236}">
                <a16:creationId xmlns:a16="http://schemas.microsoft.com/office/drawing/2014/main" id="{F0609472-AD83-1C42-90C2-074CFE8C997E}"/>
              </a:ext>
            </a:extLst>
          </p:cNvPr>
          <p:cNvPicPr>
            <a:picLocks noChangeAspect="1"/>
          </p:cNvPicPr>
          <p:nvPr/>
        </p:nvPicPr>
        <p:blipFill>
          <a:blip r:embed="rId9"/>
          <a:stretch>
            <a:fillRect/>
          </a:stretch>
        </p:blipFill>
        <p:spPr>
          <a:xfrm>
            <a:off x="2343123" y="5589183"/>
            <a:ext cx="1988502" cy="513977"/>
          </a:xfrm>
          <a:prstGeom prst="rect">
            <a:avLst/>
          </a:prstGeom>
        </p:spPr>
      </p:pic>
      <p:pic>
        <p:nvPicPr>
          <p:cNvPr id="20" name="Picture 19">
            <a:extLst>
              <a:ext uri="{FF2B5EF4-FFF2-40B4-BE49-F238E27FC236}">
                <a16:creationId xmlns:a16="http://schemas.microsoft.com/office/drawing/2014/main" id="{5AA9E534-946B-354C-98C7-2325F8AB1C53}"/>
              </a:ext>
            </a:extLst>
          </p:cNvPr>
          <p:cNvPicPr>
            <a:picLocks noChangeAspect="1"/>
          </p:cNvPicPr>
          <p:nvPr/>
        </p:nvPicPr>
        <p:blipFill>
          <a:blip r:embed="rId10"/>
          <a:stretch>
            <a:fillRect/>
          </a:stretch>
        </p:blipFill>
        <p:spPr>
          <a:xfrm>
            <a:off x="4396134" y="5424084"/>
            <a:ext cx="1993900" cy="584200"/>
          </a:xfrm>
          <a:prstGeom prst="rect">
            <a:avLst/>
          </a:prstGeom>
        </p:spPr>
      </p:pic>
      <p:pic>
        <p:nvPicPr>
          <p:cNvPr id="21" name="Picture 20">
            <a:extLst>
              <a:ext uri="{FF2B5EF4-FFF2-40B4-BE49-F238E27FC236}">
                <a16:creationId xmlns:a16="http://schemas.microsoft.com/office/drawing/2014/main" id="{5712417A-BD8F-5645-A58D-B30BA7736238}"/>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6454543" y="5580872"/>
            <a:ext cx="1900827" cy="416674"/>
          </a:xfrm>
          <a:prstGeom prst="rect">
            <a:avLst/>
          </a:prstGeom>
        </p:spPr>
      </p:pic>
      <p:pic>
        <p:nvPicPr>
          <p:cNvPr id="23" name="Picture 22">
            <a:extLst>
              <a:ext uri="{FF2B5EF4-FFF2-40B4-BE49-F238E27FC236}">
                <a16:creationId xmlns:a16="http://schemas.microsoft.com/office/drawing/2014/main" id="{6823AC81-481A-C346-9EF0-600D8D44401C}"/>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8586650" y="3132914"/>
            <a:ext cx="999309" cy="995978"/>
          </a:xfrm>
          <a:prstGeom prst="rect">
            <a:avLst/>
          </a:prstGeom>
        </p:spPr>
      </p:pic>
      <p:pic>
        <p:nvPicPr>
          <p:cNvPr id="24" name="Picture 23">
            <a:extLst>
              <a:ext uri="{FF2B5EF4-FFF2-40B4-BE49-F238E27FC236}">
                <a16:creationId xmlns:a16="http://schemas.microsoft.com/office/drawing/2014/main" id="{30C7F7A6-9648-BA4A-97E9-6E1AE4FBDC51}"/>
              </a:ext>
            </a:extLst>
          </p:cNvPr>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10013114" y="3168422"/>
            <a:ext cx="932542" cy="932542"/>
          </a:xfrm>
          <a:prstGeom prst="rect">
            <a:avLst/>
          </a:prstGeom>
        </p:spPr>
      </p:pic>
    </p:spTree>
    <p:extLst>
      <p:ext uri="{BB962C8B-B14F-4D97-AF65-F5344CB8AC3E}">
        <p14:creationId xmlns:p14="http://schemas.microsoft.com/office/powerpoint/2010/main" val="31800762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7">
            <a:extLst>
              <a:ext uri="{FF2B5EF4-FFF2-40B4-BE49-F238E27FC236}">
                <a16:creationId xmlns:a16="http://schemas.microsoft.com/office/drawing/2014/main" id="{DE072EB3-4AD2-DE45-BC53-CD48D23A523A}"/>
              </a:ext>
            </a:extLst>
          </p:cNvPr>
          <p:cNvSpPr txBox="1">
            <a:spLocks/>
          </p:cNvSpPr>
          <p:nvPr/>
        </p:nvSpPr>
        <p:spPr>
          <a:xfrm>
            <a:off x="4345597" y="365125"/>
            <a:ext cx="7846403" cy="794064"/>
          </a:xfrm>
          <a:prstGeom prst="rect">
            <a:avLst/>
          </a:prstGeom>
          <a:solidFill>
            <a:srgbClr val="000000">
              <a:alpha val="70000"/>
            </a:srgb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GB" dirty="0">
                <a:solidFill>
                  <a:srgbClr val="FFFFFF"/>
                </a:solidFill>
                <a:latin typeface="American Typewriter" panose="02090604020004020304" pitchFamily="18" charset="77"/>
              </a:rPr>
              <a:t>Staging</a:t>
            </a:r>
          </a:p>
        </p:txBody>
      </p:sp>
      <p:sp>
        <p:nvSpPr>
          <p:cNvPr id="5" name="Content Placeholder 2">
            <a:extLst>
              <a:ext uri="{FF2B5EF4-FFF2-40B4-BE49-F238E27FC236}">
                <a16:creationId xmlns:a16="http://schemas.microsoft.com/office/drawing/2014/main" id="{3842F3A7-057A-9843-8BE3-33E3AF84939B}"/>
              </a:ext>
            </a:extLst>
          </p:cNvPr>
          <p:cNvSpPr>
            <a:spLocks noGrp="1"/>
          </p:cNvSpPr>
          <p:nvPr>
            <p:ph idx="1"/>
          </p:nvPr>
        </p:nvSpPr>
        <p:spPr>
          <a:xfrm>
            <a:off x="838200" y="1991088"/>
            <a:ext cx="10515600" cy="456021"/>
          </a:xfrm>
          <a:solidFill>
            <a:srgbClr val="000000"/>
          </a:solidFill>
        </p:spPr>
        <p:txBody>
          <a:bodyPr>
            <a:normAutofit lnSpcReduction="10000"/>
          </a:bodyPr>
          <a:lstStyle/>
          <a:p>
            <a:pPr marL="0" indent="0">
              <a:buNone/>
            </a:pPr>
            <a:r>
              <a:rPr lang="en-GB" dirty="0">
                <a:solidFill>
                  <a:schemeClr val="bg1"/>
                </a:solidFill>
                <a:latin typeface="American Typewriter" panose="02090604020004020304" pitchFamily="18" charset="77"/>
              </a:rPr>
              <a:t>Acceptance stage </a:t>
            </a:r>
          </a:p>
        </p:txBody>
      </p:sp>
      <p:sp>
        <p:nvSpPr>
          <p:cNvPr id="6" name="Content Placeholder 2">
            <a:extLst>
              <a:ext uri="{FF2B5EF4-FFF2-40B4-BE49-F238E27FC236}">
                <a16:creationId xmlns:a16="http://schemas.microsoft.com/office/drawing/2014/main" id="{27F15621-55D6-9246-B267-59F2F0502D65}"/>
              </a:ext>
            </a:extLst>
          </p:cNvPr>
          <p:cNvSpPr txBox="1">
            <a:spLocks/>
          </p:cNvSpPr>
          <p:nvPr/>
        </p:nvSpPr>
        <p:spPr>
          <a:xfrm>
            <a:off x="838200" y="2447109"/>
            <a:ext cx="10515600" cy="372726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endParaRPr lang="en-GB" sz="2000" dirty="0">
              <a:latin typeface="American Typewriter" panose="02090604020004020304" pitchFamily="18" charset="77"/>
            </a:endParaRPr>
          </a:p>
          <a:p>
            <a:r>
              <a:rPr lang="en-GB" sz="2000" dirty="0">
                <a:latin typeface="American Typewriter" panose="02090604020004020304" pitchFamily="18" charset="77"/>
              </a:rPr>
              <a:t>Secure and automate configuration management and provisioning</a:t>
            </a:r>
          </a:p>
          <a:p>
            <a:r>
              <a:rPr lang="en-GB" sz="2000" dirty="0">
                <a:latin typeface="American Typewriter" panose="02090604020004020304" pitchFamily="18" charset="77"/>
              </a:rPr>
              <a:t>Smoke tests to catch mistakes in configuration or deployment</a:t>
            </a:r>
          </a:p>
          <a:p>
            <a:r>
              <a:rPr lang="en-GB" sz="2000" dirty="0">
                <a:latin typeface="American Typewriter" panose="02090604020004020304" pitchFamily="18" charset="77"/>
              </a:rPr>
              <a:t>Dynamic application security testing</a:t>
            </a:r>
          </a:p>
          <a:p>
            <a:r>
              <a:rPr lang="en-GB" sz="2000" dirty="0">
                <a:latin typeface="American Typewriter" panose="02090604020004020304" pitchFamily="18" charset="77"/>
              </a:rPr>
              <a:t>Automated security attacks</a:t>
            </a:r>
          </a:p>
          <a:p>
            <a:r>
              <a:rPr lang="en-GB" sz="2000" dirty="0">
                <a:latin typeface="American Typewriter" panose="02090604020004020304" pitchFamily="18" charset="77"/>
              </a:rPr>
              <a:t>Fuzzing of APIs </a:t>
            </a:r>
          </a:p>
          <a:p>
            <a:r>
              <a:rPr lang="en-GB" sz="2000" dirty="0">
                <a:latin typeface="American Typewriter" panose="02090604020004020304" pitchFamily="18" charset="77"/>
              </a:rPr>
              <a:t>Manual pen testing </a:t>
            </a:r>
          </a:p>
          <a:p>
            <a:r>
              <a:rPr lang="en-GB" sz="2000" dirty="0">
                <a:latin typeface="American Typewriter" panose="02090604020004020304" pitchFamily="18" charset="77"/>
              </a:rPr>
              <a:t>Red teaming</a:t>
            </a:r>
          </a:p>
          <a:p>
            <a:endParaRPr lang="en-GB" sz="2000" dirty="0">
              <a:latin typeface="American Typewriter" panose="02090604020004020304" pitchFamily="18" charset="77"/>
            </a:endParaRPr>
          </a:p>
        </p:txBody>
      </p:sp>
    </p:spTree>
    <p:extLst>
      <p:ext uri="{BB962C8B-B14F-4D97-AF65-F5344CB8AC3E}">
        <p14:creationId xmlns:p14="http://schemas.microsoft.com/office/powerpoint/2010/main" val="3629948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7">
            <a:extLst>
              <a:ext uri="{FF2B5EF4-FFF2-40B4-BE49-F238E27FC236}">
                <a16:creationId xmlns:a16="http://schemas.microsoft.com/office/drawing/2014/main" id="{DE072EB3-4AD2-DE45-BC53-CD48D23A523A}"/>
              </a:ext>
            </a:extLst>
          </p:cNvPr>
          <p:cNvSpPr txBox="1">
            <a:spLocks/>
          </p:cNvSpPr>
          <p:nvPr/>
        </p:nvSpPr>
        <p:spPr>
          <a:xfrm>
            <a:off x="4345597" y="365125"/>
            <a:ext cx="7846403" cy="794064"/>
          </a:xfrm>
          <a:prstGeom prst="rect">
            <a:avLst/>
          </a:prstGeom>
          <a:solidFill>
            <a:srgbClr val="000000">
              <a:alpha val="70000"/>
            </a:srgb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GB" dirty="0">
                <a:solidFill>
                  <a:srgbClr val="FFFFFF"/>
                </a:solidFill>
                <a:latin typeface="American Typewriter" panose="02090604020004020304" pitchFamily="18" charset="77"/>
              </a:rPr>
              <a:t>Production</a:t>
            </a:r>
          </a:p>
        </p:txBody>
      </p:sp>
      <p:sp>
        <p:nvSpPr>
          <p:cNvPr id="5" name="Content Placeholder 2">
            <a:extLst>
              <a:ext uri="{FF2B5EF4-FFF2-40B4-BE49-F238E27FC236}">
                <a16:creationId xmlns:a16="http://schemas.microsoft.com/office/drawing/2014/main" id="{449BD57F-E321-D843-B6B2-6823A26985FC}"/>
              </a:ext>
            </a:extLst>
          </p:cNvPr>
          <p:cNvSpPr>
            <a:spLocks noGrp="1"/>
          </p:cNvSpPr>
          <p:nvPr>
            <p:ph idx="1"/>
          </p:nvPr>
        </p:nvSpPr>
        <p:spPr>
          <a:xfrm>
            <a:off x="838200" y="1991088"/>
            <a:ext cx="10515600" cy="456021"/>
          </a:xfrm>
          <a:solidFill>
            <a:srgbClr val="000000"/>
          </a:solidFill>
        </p:spPr>
        <p:txBody>
          <a:bodyPr>
            <a:normAutofit lnSpcReduction="10000"/>
          </a:bodyPr>
          <a:lstStyle/>
          <a:p>
            <a:pPr marL="0" indent="0">
              <a:buNone/>
            </a:pPr>
            <a:r>
              <a:rPr lang="en-GB" dirty="0">
                <a:solidFill>
                  <a:schemeClr val="bg1"/>
                </a:solidFill>
                <a:latin typeface="American Typewriter" panose="02090604020004020304" pitchFamily="18" charset="77"/>
              </a:rPr>
              <a:t>Going and staying alive</a:t>
            </a:r>
          </a:p>
        </p:txBody>
      </p:sp>
      <p:sp>
        <p:nvSpPr>
          <p:cNvPr id="6" name="Content Placeholder 2">
            <a:extLst>
              <a:ext uri="{FF2B5EF4-FFF2-40B4-BE49-F238E27FC236}">
                <a16:creationId xmlns:a16="http://schemas.microsoft.com/office/drawing/2014/main" id="{FE7FFC3A-16C4-4341-BE98-5A2EF68C42B8}"/>
              </a:ext>
            </a:extLst>
          </p:cNvPr>
          <p:cNvSpPr txBox="1">
            <a:spLocks/>
          </p:cNvSpPr>
          <p:nvPr/>
        </p:nvSpPr>
        <p:spPr>
          <a:xfrm>
            <a:off x="838200" y="2447109"/>
            <a:ext cx="10515600" cy="372726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endParaRPr lang="en-GB" sz="2000" dirty="0">
              <a:latin typeface="American Typewriter" panose="02090604020004020304" pitchFamily="18" charset="77"/>
            </a:endParaRPr>
          </a:p>
          <a:p>
            <a:r>
              <a:rPr lang="en-GB" sz="2000" dirty="0">
                <a:latin typeface="American Typewriter" panose="02090604020004020304" pitchFamily="18" charset="77"/>
              </a:rPr>
              <a:t>Cloud resources governance and provisioning </a:t>
            </a:r>
          </a:p>
          <a:p>
            <a:r>
              <a:rPr lang="en-US" sz="2000" dirty="0">
                <a:latin typeface="American Typewriter" panose="02090604020004020304" pitchFamily="18" charset="77"/>
              </a:rPr>
              <a:t>Runtime checks and monkeys</a:t>
            </a:r>
            <a:endParaRPr lang="ru-RU" sz="2000" dirty="0">
              <a:latin typeface="American Typewriter" panose="02090604020004020304" pitchFamily="18" charset="77"/>
            </a:endParaRPr>
          </a:p>
          <a:p>
            <a:r>
              <a:rPr lang="en-GB" sz="2000" dirty="0">
                <a:latin typeface="American Typewriter" panose="02090604020004020304" pitchFamily="18" charset="77"/>
              </a:rPr>
              <a:t>IAM hygiene</a:t>
            </a:r>
          </a:p>
          <a:p>
            <a:r>
              <a:rPr lang="en-GB" sz="2000" dirty="0">
                <a:latin typeface="American Typewriter" panose="02090604020004020304" pitchFamily="18" charset="77"/>
              </a:rPr>
              <a:t>Security scanning </a:t>
            </a:r>
          </a:p>
          <a:p>
            <a:r>
              <a:rPr lang="en-GB" sz="2000" dirty="0">
                <a:latin typeface="American Typewriter" panose="02090604020004020304" pitchFamily="18" charset="77"/>
              </a:rPr>
              <a:t>Alerting and monitoring</a:t>
            </a:r>
          </a:p>
          <a:p>
            <a:r>
              <a:rPr lang="en-GB" sz="2000" dirty="0">
                <a:latin typeface="American Typewriter" panose="02090604020004020304" pitchFamily="18" charset="77"/>
              </a:rPr>
              <a:t>Bug Bounty program</a:t>
            </a:r>
          </a:p>
          <a:p>
            <a:r>
              <a:rPr lang="en-GB" sz="2000" dirty="0">
                <a:latin typeface="American Typewriter" panose="02090604020004020304" pitchFamily="18" charset="77"/>
              </a:rPr>
              <a:t>Blameless </a:t>
            </a:r>
            <a:r>
              <a:rPr lang="en-GB" sz="2000" dirty="0" err="1">
                <a:latin typeface="American Typewriter" panose="02090604020004020304" pitchFamily="18" charset="77"/>
              </a:rPr>
              <a:t>postmortems</a:t>
            </a:r>
            <a:endParaRPr lang="en-GB" sz="2000" dirty="0">
              <a:latin typeface="American Typewriter" panose="02090604020004020304" pitchFamily="18" charset="77"/>
            </a:endParaRPr>
          </a:p>
          <a:p>
            <a:endParaRPr lang="en-GB" sz="2000" dirty="0">
              <a:latin typeface="American Typewriter" panose="02090604020004020304" pitchFamily="18" charset="77"/>
            </a:endParaRPr>
          </a:p>
        </p:txBody>
      </p:sp>
    </p:spTree>
    <p:extLst>
      <p:ext uri="{BB962C8B-B14F-4D97-AF65-F5344CB8AC3E}">
        <p14:creationId xmlns:p14="http://schemas.microsoft.com/office/powerpoint/2010/main" val="26718740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solidFill>
                  <a:schemeClr val="bg1"/>
                </a:solidFill>
                <a:latin typeface="American Typewriter" charset="0"/>
                <a:ea typeface="American Typewriter" charset="0"/>
                <a:cs typeface="American Typewriter" charset="0"/>
              </a:rPr>
              <a:t>Make </a:t>
            </a:r>
            <a:r>
              <a:rPr lang="en-US" dirty="0">
                <a:solidFill>
                  <a:srgbClr val="4DFF14"/>
                </a:solidFill>
                <a:latin typeface="American Typewriter" charset="0"/>
                <a:ea typeface="American Typewriter" charset="0"/>
                <a:cs typeface="American Typewriter" charset="0"/>
              </a:rPr>
              <a:t>security</a:t>
            </a:r>
            <a:r>
              <a:rPr lang="en-US" dirty="0">
                <a:solidFill>
                  <a:schemeClr val="bg1"/>
                </a:solidFill>
                <a:latin typeface="American Typewriter" charset="0"/>
                <a:ea typeface="American Typewriter" charset="0"/>
                <a:cs typeface="American Typewriter" charset="0"/>
              </a:rPr>
              <a:t> </a:t>
            </a:r>
            <a:br>
              <a:rPr lang="en-US" dirty="0">
                <a:solidFill>
                  <a:schemeClr val="bg1"/>
                </a:solidFill>
                <a:latin typeface="American Typewriter" charset="0"/>
                <a:ea typeface="American Typewriter" charset="0"/>
                <a:cs typeface="American Typewriter" charset="0"/>
              </a:rPr>
            </a:br>
            <a:br>
              <a:rPr lang="en-US" dirty="0">
                <a:solidFill>
                  <a:schemeClr val="bg1"/>
                </a:solidFill>
                <a:latin typeface="American Typewriter" charset="0"/>
                <a:ea typeface="American Typewriter" charset="0"/>
                <a:cs typeface="American Typewriter" charset="0"/>
              </a:rPr>
            </a:br>
            <a:r>
              <a:rPr lang="en-US" dirty="0">
                <a:solidFill>
                  <a:schemeClr val="bg1"/>
                </a:solidFill>
                <a:latin typeface="American Typewriter" charset="0"/>
                <a:ea typeface="American Typewriter" charset="0"/>
                <a:cs typeface="American Typewriter" charset="0"/>
              </a:rPr>
              <a:t>as a </a:t>
            </a:r>
            <a:r>
              <a:rPr lang="en-US" dirty="0">
                <a:solidFill>
                  <a:srgbClr val="4DFF14"/>
                </a:solidFill>
                <a:latin typeface="American Typewriter" charset="0"/>
                <a:ea typeface="American Typewriter" charset="0"/>
                <a:cs typeface="American Typewriter" charset="0"/>
              </a:rPr>
              <a:t>culture</a:t>
            </a:r>
          </a:p>
        </p:txBody>
      </p:sp>
    </p:spTree>
    <p:extLst>
      <p:ext uri="{BB962C8B-B14F-4D97-AF65-F5344CB8AC3E}">
        <p14:creationId xmlns:p14="http://schemas.microsoft.com/office/powerpoint/2010/main" val="1902546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1B2258F-86CA-4D4D-8270-BC05FCDEBFB3}"/>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rotWithShape="1">
          <a:blip r:embed="rId3" cstate="screen">
            <a:alphaModFix amt="50000"/>
            <a:extLst>
              <a:ext uri="{28A0092B-C50C-407E-A947-70E740481C1C}">
                <a14:useLocalDpi xmlns:a14="http://schemas.microsoft.com/office/drawing/2010/main"/>
              </a:ext>
            </a:extLst>
          </a:blip>
          <a:srcRect/>
          <a:stretch/>
        </p:blipFill>
        <p:spPr>
          <a:xfrm>
            <a:off x="20" y="1"/>
            <a:ext cx="12191980" cy="6857999"/>
          </a:xfrm>
          <a:prstGeom prst="rect">
            <a:avLst/>
          </a:prstGeom>
        </p:spPr>
      </p:pic>
      <p:sp>
        <p:nvSpPr>
          <p:cNvPr id="2" name="Title 1"/>
          <p:cNvSpPr>
            <a:spLocks noGrp="1"/>
          </p:cNvSpPr>
          <p:nvPr>
            <p:ph type="title"/>
          </p:nvPr>
        </p:nvSpPr>
        <p:spPr>
          <a:xfrm>
            <a:off x="3460376" y="620338"/>
            <a:ext cx="8462682" cy="2302156"/>
          </a:xfrm>
        </p:spPr>
        <p:txBody>
          <a:bodyPr vert="horz" lIns="91440" tIns="45720" rIns="91440" bIns="45720" rtlCol="0" anchor="b">
            <a:normAutofit/>
          </a:bodyPr>
          <a:lstStyle/>
          <a:p>
            <a:pPr algn="r"/>
            <a:br>
              <a:rPr lang="en-US" cap="all" dirty="0">
                <a:solidFill>
                  <a:srgbClr val="4DFF14"/>
                </a:solidFill>
                <a:latin typeface="American Typewriter" charset="0"/>
                <a:ea typeface="American Typewriter" charset="0"/>
                <a:cs typeface="American Typewriter" charset="0"/>
              </a:rPr>
            </a:br>
            <a:r>
              <a:rPr lang="en-US" sz="6600" b="1" cap="all" dirty="0">
                <a:solidFill>
                  <a:srgbClr val="4DFF14"/>
                </a:solidFill>
                <a:latin typeface="American Typewriter" charset="0"/>
                <a:ea typeface="American Typewriter" charset="0"/>
                <a:cs typeface="American Typewriter" charset="0"/>
              </a:rPr>
              <a:t>Thank you!</a:t>
            </a:r>
            <a:endParaRPr lang="en-US" b="1" cap="all" dirty="0">
              <a:solidFill>
                <a:srgbClr val="4DFF14"/>
              </a:solidFill>
              <a:latin typeface="American Typewriter" charset="0"/>
              <a:ea typeface="American Typewriter" charset="0"/>
              <a:cs typeface="American Typewriter" charset="0"/>
            </a:endParaRPr>
          </a:p>
        </p:txBody>
      </p:sp>
      <p:sp>
        <p:nvSpPr>
          <p:cNvPr id="3" name="Text Placeholder 2"/>
          <p:cNvSpPr>
            <a:spLocks noGrp="1"/>
          </p:cNvSpPr>
          <p:nvPr>
            <p:ph type="body" idx="1"/>
          </p:nvPr>
        </p:nvSpPr>
        <p:spPr>
          <a:xfrm>
            <a:off x="2779058" y="5391856"/>
            <a:ext cx="9144000" cy="1098395"/>
          </a:xfrm>
        </p:spPr>
        <p:txBody>
          <a:bodyPr vert="horz" lIns="91440" tIns="45720" rIns="91440" bIns="45720" rtlCol="0">
            <a:normAutofit/>
          </a:bodyPr>
          <a:lstStyle/>
          <a:p>
            <a:pPr algn="r"/>
            <a:r>
              <a:rPr lang="en-US" dirty="0">
                <a:solidFill>
                  <a:srgbClr val="4DFF14"/>
                </a:solidFill>
                <a:latin typeface="American Typewriter" charset="0"/>
                <a:ea typeface="American Typewriter" charset="0"/>
                <a:cs typeface="American Typewriter" charset="0"/>
              </a:rPr>
              <a:t>Victoria</a:t>
            </a:r>
            <a:r>
              <a:rPr lang="en-US" dirty="0">
                <a:solidFill>
                  <a:schemeClr val="tx1"/>
                </a:solidFill>
                <a:latin typeface="American Typewriter" charset="0"/>
                <a:ea typeface="American Typewriter" charset="0"/>
                <a:cs typeface="American Typewriter" charset="0"/>
              </a:rPr>
              <a:t> Almazova</a:t>
            </a:r>
          </a:p>
          <a:p>
            <a:pPr algn="r"/>
            <a:endParaRPr lang="en-US" dirty="0">
              <a:solidFill>
                <a:schemeClr val="tx1"/>
              </a:solidFill>
              <a:latin typeface="American Typewriter" charset="0"/>
              <a:ea typeface="American Typewriter" charset="0"/>
              <a:cs typeface="American Typewriter" charset="0"/>
            </a:endParaRPr>
          </a:p>
        </p:txBody>
      </p:sp>
    </p:spTree>
    <p:extLst>
      <p:ext uri="{BB962C8B-B14F-4D97-AF65-F5344CB8AC3E}">
        <p14:creationId xmlns:p14="http://schemas.microsoft.com/office/powerpoint/2010/main" val="206292272"/>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7">
            <a:extLst>
              <a:ext uri="{FF2B5EF4-FFF2-40B4-BE49-F238E27FC236}">
                <a16:creationId xmlns:a16="http://schemas.microsoft.com/office/drawing/2014/main" id="{DE072EB3-4AD2-DE45-BC53-CD48D23A523A}"/>
              </a:ext>
            </a:extLst>
          </p:cNvPr>
          <p:cNvSpPr txBox="1">
            <a:spLocks/>
          </p:cNvSpPr>
          <p:nvPr/>
        </p:nvSpPr>
        <p:spPr>
          <a:xfrm>
            <a:off x="4345597" y="365125"/>
            <a:ext cx="7846403" cy="794064"/>
          </a:xfrm>
          <a:prstGeom prst="rect">
            <a:avLst/>
          </a:prstGeom>
          <a:solidFill>
            <a:srgbClr val="000000">
              <a:alpha val="70000"/>
            </a:srgb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GB" dirty="0">
                <a:solidFill>
                  <a:srgbClr val="FFFFFF"/>
                </a:solidFill>
                <a:latin typeface="American Typewriter" panose="02090604020004020304" pitchFamily="18" charset="77"/>
              </a:rPr>
              <a:t>Victoria Almazova </a:t>
            </a:r>
          </a:p>
        </p:txBody>
      </p:sp>
      <p:pic>
        <p:nvPicPr>
          <p:cNvPr id="7" name="Picture 6">
            <a:extLst>
              <a:ext uri="{FF2B5EF4-FFF2-40B4-BE49-F238E27FC236}">
                <a16:creationId xmlns:a16="http://schemas.microsoft.com/office/drawing/2014/main" id="{A5C943C4-7646-0746-A96D-3327C1506FBA}"/>
              </a:ext>
            </a:extLst>
          </p:cNvPr>
          <p:cNvPicPr>
            <a:picLocks noChangeAspect="1"/>
          </p:cNvPicPr>
          <p:nvPr/>
        </p:nvPicPr>
        <p:blipFill>
          <a:blip r:embed="rId3"/>
          <a:stretch>
            <a:fillRect/>
          </a:stretch>
        </p:blipFill>
        <p:spPr>
          <a:xfrm>
            <a:off x="8778242" y="3429001"/>
            <a:ext cx="2909199" cy="3439292"/>
          </a:xfrm>
          <a:prstGeom prst="rect">
            <a:avLst/>
          </a:prstGeom>
        </p:spPr>
      </p:pic>
      <p:sp>
        <p:nvSpPr>
          <p:cNvPr id="8" name="Rectangle 7">
            <a:extLst>
              <a:ext uri="{FF2B5EF4-FFF2-40B4-BE49-F238E27FC236}">
                <a16:creationId xmlns:a16="http://schemas.microsoft.com/office/drawing/2014/main" id="{9DC295D9-F292-F14B-A9F7-EB56E664715F}"/>
              </a:ext>
            </a:extLst>
          </p:cNvPr>
          <p:cNvSpPr/>
          <p:nvPr/>
        </p:nvSpPr>
        <p:spPr>
          <a:xfrm>
            <a:off x="940525" y="2307997"/>
            <a:ext cx="7306491" cy="4093428"/>
          </a:xfrm>
          <a:prstGeom prst="rect">
            <a:avLst/>
          </a:prstGeom>
        </p:spPr>
        <p:txBody>
          <a:bodyPr wrap="square">
            <a:spAutoFit/>
          </a:bodyPr>
          <a:lstStyle/>
          <a:p>
            <a:pPr marL="285750" indent="-285750">
              <a:buFont typeface="Arial" panose="020B0604020202020204" pitchFamily="34" charset="0"/>
              <a:buChar char="•"/>
            </a:pPr>
            <a:r>
              <a:rPr lang="en" sz="2000" dirty="0">
                <a:latin typeface="Avenir Next" panose="020B0503020202020204" pitchFamily="34" charset="0"/>
              </a:rPr>
              <a:t>Security girl in Microsoft </a:t>
            </a:r>
          </a:p>
          <a:p>
            <a:endParaRPr lang="en" sz="2000" dirty="0">
              <a:latin typeface="Avenir Next" panose="020B0503020202020204" pitchFamily="34" charset="0"/>
            </a:endParaRPr>
          </a:p>
          <a:p>
            <a:pPr marL="285750" indent="-285750">
              <a:buFont typeface="Arial" panose="020B0604020202020204" pitchFamily="34" charset="0"/>
              <a:buChar char="•"/>
            </a:pPr>
            <a:r>
              <a:rPr lang="en" sz="2000" dirty="0">
                <a:latin typeface="Avenir Next" panose="020B0503020202020204" pitchFamily="34" charset="0"/>
              </a:rPr>
              <a:t>Always curious about what happens under the hood</a:t>
            </a:r>
          </a:p>
          <a:p>
            <a:pPr marL="285750" indent="-285750">
              <a:buFont typeface="Arial" panose="020B0604020202020204" pitchFamily="34" charset="0"/>
              <a:buChar char="•"/>
            </a:pPr>
            <a:endParaRPr lang="en" sz="2000" dirty="0">
              <a:latin typeface="Avenir Next" panose="020B0503020202020204" pitchFamily="34" charset="0"/>
            </a:endParaRPr>
          </a:p>
          <a:p>
            <a:pPr marL="285750" indent="-285750">
              <a:buFont typeface="Arial" panose="020B0604020202020204" pitchFamily="34" charset="0"/>
              <a:buChar char="•"/>
            </a:pPr>
            <a:endParaRPr lang="en" sz="2000" dirty="0">
              <a:latin typeface="Avenir Next" panose="020B0503020202020204" pitchFamily="34" charset="0"/>
            </a:endParaRPr>
          </a:p>
          <a:p>
            <a:pPr marL="285750" indent="-285750">
              <a:buFont typeface="Arial" panose="020B0604020202020204" pitchFamily="34" charset="0"/>
              <a:buChar char="•"/>
            </a:pPr>
            <a:endParaRPr lang="en" sz="2000" dirty="0">
              <a:latin typeface="Avenir Next" panose="020B0503020202020204" pitchFamily="34" charset="0"/>
            </a:endParaRPr>
          </a:p>
          <a:p>
            <a:pPr marL="285750" indent="-285750">
              <a:buFont typeface="Arial" panose="020B0604020202020204" pitchFamily="34" charset="0"/>
              <a:buChar char="•"/>
            </a:pPr>
            <a:endParaRPr lang="en" sz="2000" dirty="0">
              <a:latin typeface="Avenir Next" panose="020B0503020202020204" pitchFamily="34" charset="0"/>
            </a:endParaRPr>
          </a:p>
          <a:p>
            <a:pPr marL="285750" indent="-285750">
              <a:buFont typeface="Arial" panose="020B0604020202020204" pitchFamily="34" charset="0"/>
              <a:buChar char="•"/>
            </a:pPr>
            <a:endParaRPr lang="en" sz="2000" dirty="0">
              <a:latin typeface="Avenir Next" panose="020B0503020202020204" pitchFamily="34" charset="0"/>
            </a:endParaRPr>
          </a:p>
          <a:p>
            <a:pPr marL="285750" indent="-285750">
              <a:buFont typeface="Arial" panose="020B0604020202020204" pitchFamily="34" charset="0"/>
              <a:buChar char="•"/>
            </a:pPr>
            <a:endParaRPr lang="en" sz="2000" dirty="0">
              <a:latin typeface="Avenir Next" panose="020B0503020202020204" pitchFamily="34" charset="0"/>
            </a:endParaRPr>
          </a:p>
          <a:p>
            <a:pPr marL="285750" indent="-285750">
              <a:buFont typeface="Arial" panose="020B0604020202020204" pitchFamily="34" charset="0"/>
              <a:buChar char="•"/>
            </a:pPr>
            <a:endParaRPr lang="en" sz="2000" dirty="0">
              <a:latin typeface="Avenir Next" panose="020B0503020202020204" pitchFamily="34" charset="0"/>
            </a:endParaRPr>
          </a:p>
          <a:p>
            <a:pPr marL="285750" indent="-285750">
              <a:buFont typeface="Arial" panose="020B0604020202020204" pitchFamily="34" charset="0"/>
              <a:buChar char="•"/>
            </a:pPr>
            <a:endParaRPr lang="en" sz="2000" dirty="0">
              <a:latin typeface="Avenir Next" panose="020B0503020202020204" pitchFamily="34" charset="0"/>
            </a:endParaRPr>
          </a:p>
          <a:p>
            <a:r>
              <a:rPr lang="en" sz="2000" dirty="0">
                <a:latin typeface="Avenir Next" panose="020B0503020202020204" pitchFamily="34" charset="0"/>
              </a:rPr>
              <a:t>@</a:t>
            </a:r>
            <a:r>
              <a:rPr lang="en" sz="2000" dirty="0" err="1">
                <a:latin typeface="Avenir Next" panose="020B0503020202020204" pitchFamily="34" charset="0"/>
              </a:rPr>
              <a:t>texnokot</a:t>
            </a:r>
            <a:endParaRPr lang="en" sz="2000" dirty="0">
              <a:latin typeface="Avenir Next" panose="020B0503020202020204" pitchFamily="34" charset="0"/>
            </a:endParaRPr>
          </a:p>
          <a:p>
            <a:r>
              <a:rPr lang="en" sz="2000" u="sng" dirty="0">
                <a:latin typeface="Avenir Next" panose="020B0503020202020204" pitchFamily="34" charset="0"/>
                <a:hlinkClick r:id="rId4">
                  <a:extLst>
                    <a:ext uri="{A12FA001-AC4F-418D-AE19-62706E023703}">
                      <ahyp:hlinkClr xmlns:ahyp="http://schemas.microsoft.com/office/drawing/2018/hyperlinkcolor" val="tx"/>
                    </a:ext>
                  </a:extLst>
                </a:hlinkClick>
              </a:rPr>
              <a:t>https://github.com/texnokot</a:t>
            </a:r>
            <a:r>
              <a:rPr lang="en" sz="2000" dirty="0">
                <a:latin typeface="Avenir Next" panose="020B0503020202020204" pitchFamily="34" charset="0"/>
              </a:rPr>
              <a:t> </a:t>
            </a:r>
            <a:endParaRPr lang="en" sz="2000" dirty="0">
              <a:effectLst/>
              <a:latin typeface="Avenir Next" panose="020B0503020202020204" pitchFamily="34" charset="0"/>
            </a:endParaRPr>
          </a:p>
        </p:txBody>
      </p:sp>
    </p:spTree>
    <p:extLst>
      <p:ext uri="{BB962C8B-B14F-4D97-AF65-F5344CB8AC3E}">
        <p14:creationId xmlns:p14="http://schemas.microsoft.com/office/powerpoint/2010/main" val="40577927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853278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descr="A picture containing ride&#13;&#10;&#13;&#10;Description automatically generated">
            <a:extLst>
              <a:ext uri="{FF2B5EF4-FFF2-40B4-BE49-F238E27FC236}">
                <a16:creationId xmlns:a16="http://schemas.microsoft.com/office/drawing/2014/main" id="{CE7AD58E-76D4-0645-89E5-EC4E3F37B4E2}"/>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0" y="10"/>
            <a:ext cx="12191980" cy="6857990"/>
          </a:xfrm>
          <a:prstGeom prst="rect">
            <a:avLst/>
          </a:prstGeom>
        </p:spPr>
      </p:pic>
    </p:spTree>
    <p:extLst>
      <p:ext uri="{BB962C8B-B14F-4D97-AF65-F5344CB8AC3E}">
        <p14:creationId xmlns:p14="http://schemas.microsoft.com/office/powerpoint/2010/main" val="20920038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large passenger jet flying through a cloudy blue sky&#10;&#10;Description automatically generated">
            <a:extLst>
              <a:ext uri="{FF2B5EF4-FFF2-40B4-BE49-F238E27FC236}">
                <a16:creationId xmlns:a16="http://schemas.microsoft.com/office/drawing/2014/main" id="{FCFE9863-7CC4-A84C-92A6-8A26FF4300F5}"/>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0" y="10"/>
            <a:ext cx="12191980" cy="6857990"/>
          </a:xfrm>
          <a:prstGeom prst="rect">
            <a:avLst/>
          </a:prstGeom>
        </p:spPr>
      </p:pic>
      <p:sp>
        <p:nvSpPr>
          <p:cNvPr id="5" name="Title 4">
            <a:extLst>
              <a:ext uri="{FF2B5EF4-FFF2-40B4-BE49-F238E27FC236}">
                <a16:creationId xmlns:a16="http://schemas.microsoft.com/office/drawing/2014/main" id="{45DFA0F1-48FA-E54E-82A1-7761A0FD4970}"/>
              </a:ext>
            </a:extLst>
          </p:cNvPr>
          <p:cNvSpPr>
            <a:spLocks noGrp="1"/>
          </p:cNvSpPr>
          <p:nvPr>
            <p:ph type="title"/>
          </p:nvPr>
        </p:nvSpPr>
        <p:spPr>
          <a:xfrm>
            <a:off x="838200" y="630875"/>
            <a:ext cx="10515600" cy="794064"/>
          </a:xfrm>
          <a:solidFill>
            <a:srgbClr val="000000">
              <a:alpha val="70000"/>
            </a:srgbClr>
          </a:solidFill>
        </p:spPr>
        <p:txBody>
          <a:bodyPr>
            <a:noAutofit/>
          </a:bodyPr>
          <a:lstStyle/>
          <a:p>
            <a:r>
              <a:rPr lang="en" sz="3600" dirty="0">
                <a:solidFill>
                  <a:srgbClr val="FFFFFF"/>
                </a:solidFill>
              </a:rPr>
              <a:t>22 lines of code to steal British Airways’ customer data</a:t>
            </a:r>
            <a:endParaRPr lang="nb-NO" sz="3600" dirty="0">
              <a:solidFill>
                <a:srgbClr val="FFFFFF"/>
              </a:solidFill>
            </a:endParaRPr>
          </a:p>
        </p:txBody>
      </p:sp>
      <p:pic>
        <p:nvPicPr>
          <p:cNvPr id="11" name="Picture 10" descr="A screenshot of a cell phone&#13;&#10;&#13;&#10;Description automatically generated">
            <a:extLst>
              <a:ext uri="{FF2B5EF4-FFF2-40B4-BE49-F238E27FC236}">
                <a16:creationId xmlns:a16="http://schemas.microsoft.com/office/drawing/2014/main" id="{BD68755B-D92C-5448-BC2B-2107EFF8B660}"/>
              </a:ext>
            </a:extLst>
          </p:cNvPr>
          <p:cNvPicPr>
            <a:picLocks noChangeAspect="1"/>
          </p:cNvPicPr>
          <p:nvPr/>
        </p:nvPicPr>
        <p:blipFill>
          <a:blip r:embed="rId4"/>
          <a:stretch>
            <a:fillRect/>
          </a:stretch>
        </p:blipFill>
        <p:spPr>
          <a:xfrm>
            <a:off x="409633" y="3886104"/>
            <a:ext cx="5209771" cy="2615141"/>
          </a:xfrm>
          <a:prstGeom prst="rect">
            <a:avLst/>
          </a:prstGeom>
        </p:spPr>
      </p:pic>
      <p:sp>
        <p:nvSpPr>
          <p:cNvPr id="12" name="TextBox 11">
            <a:extLst>
              <a:ext uri="{FF2B5EF4-FFF2-40B4-BE49-F238E27FC236}">
                <a16:creationId xmlns:a16="http://schemas.microsoft.com/office/drawing/2014/main" id="{7A21A261-F67B-2B45-AB0B-8D15CD138A75}"/>
              </a:ext>
            </a:extLst>
          </p:cNvPr>
          <p:cNvSpPr txBox="1"/>
          <p:nvPr/>
        </p:nvSpPr>
        <p:spPr>
          <a:xfrm>
            <a:off x="7637418" y="5009008"/>
            <a:ext cx="4144950" cy="369332"/>
          </a:xfrm>
          <a:prstGeom prst="rect">
            <a:avLst/>
          </a:prstGeom>
          <a:noFill/>
        </p:spPr>
        <p:txBody>
          <a:bodyPr wrap="square" rtlCol="0">
            <a:spAutoFit/>
          </a:bodyPr>
          <a:lstStyle/>
          <a:p>
            <a:r>
              <a:rPr lang="en-US" b="1" dirty="0">
                <a:solidFill>
                  <a:srgbClr val="FF0000"/>
                </a:solidFill>
                <a:latin typeface="American Typewriter" panose="02090604020004020304" pitchFamily="18" charset="77"/>
              </a:rPr>
              <a:t>Compromised 380 000 customers</a:t>
            </a:r>
          </a:p>
        </p:txBody>
      </p:sp>
      <p:sp>
        <p:nvSpPr>
          <p:cNvPr id="14" name="TextBox 13">
            <a:extLst>
              <a:ext uri="{FF2B5EF4-FFF2-40B4-BE49-F238E27FC236}">
                <a16:creationId xmlns:a16="http://schemas.microsoft.com/office/drawing/2014/main" id="{BD894B79-2ECA-9F41-969C-F407D9625168}"/>
              </a:ext>
            </a:extLst>
          </p:cNvPr>
          <p:cNvSpPr txBox="1"/>
          <p:nvPr/>
        </p:nvSpPr>
        <p:spPr>
          <a:xfrm>
            <a:off x="6572598" y="5378340"/>
            <a:ext cx="5070761" cy="369332"/>
          </a:xfrm>
          <a:prstGeom prst="rect">
            <a:avLst/>
          </a:prstGeom>
          <a:noFill/>
        </p:spPr>
        <p:txBody>
          <a:bodyPr wrap="square" rtlCol="0">
            <a:spAutoFit/>
          </a:bodyPr>
          <a:lstStyle/>
          <a:p>
            <a:r>
              <a:rPr lang="en-US" b="1" dirty="0">
                <a:solidFill>
                  <a:srgbClr val="FF0000"/>
                </a:solidFill>
                <a:latin typeface="American Typewriter" panose="02090604020004020304" pitchFamily="18" charset="77"/>
              </a:rPr>
              <a:t>77 000 addresses, emails, payment details </a:t>
            </a:r>
          </a:p>
        </p:txBody>
      </p:sp>
      <p:sp>
        <p:nvSpPr>
          <p:cNvPr id="15" name="TextBox 14">
            <a:extLst>
              <a:ext uri="{FF2B5EF4-FFF2-40B4-BE49-F238E27FC236}">
                <a16:creationId xmlns:a16="http://schemas.microsoft.com/office/drawing/2014/main" id="{6006CADD-2D0E-8F47-87FC-20AFBA01D474}"/>
              </a:ext>
            </a:extLst>
          </p:cNvPr>
          <p:cNvSpPr txBox="1"/>
          <p:nvPr/>
        </p:nvSpPr>
        <p:spPr>
          <a:xfrm>
            <a:off x="7776424" y="5747672"/>
            <a:ext cx="4005943" cy="369332"/>
          </a:xfrm>
          <a:prstGeom prst="rect">
            <a:avLst/>
          </a:prstGeom>
          <a:noFill/>
        </p:spPr>
        <p:txBody>
          <a:bodyPr wrap="square" rtlCol="0">
            <a:spAutoFit/>
          </a:bodyPr>
          <a:lstStyle/>
          <a:p>
            <a:r>
              <a:rPr lang="en-US" b="1" dirty="0">
                <a:solidFill>
                  <a:srgbClr val="FF0000"/>
                </a:solidFill>
                <a:latin typeface="American Typewriter" panose="02090604020004020304" pitchFamily="18" charset="77"/>
              </a:rPr>
              <a:t>108 000 credit/debit cards CVV</a:t>
            </a:r>
          </a:p>
        </p:txBody>
      </p:sp>
    </p:spTree>
    <p:extLst>
      <p:ext uri="{BB962C8B-B14F-4D97-AF65-F5344CB8AC3E}">
        <p14:creationId xmlns:p14="http://schemas.microsoft.com/office/powerpoint/2010/main" val="226871170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large passenger jet flying through a cloudy blue sky&#10;&#10;Description automatically generated">
            <a:extLst>
              <a:ext uri="{FF2B5EF4-FFF2-40B4-BE49-F238E27FC236}">
                <a16:creationId xmlns:a16="http://schemas.microsoft.com/office/drawing/2014/main" id="{FCFE9863-7CC4-A84C-92A6-8A26FF4300F5}"/>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0" y="10"/>
            <a:ext cx="12191980" cy="6857990"/>
          </a:xfrm>
          <a:prstGeom prst="rect">
            <a:avLst/>
          </a:prstGeom>
        </p:spPr>
      </p:pic>
      <p:sp>
        <p:nvSpPr>
          <p:cNvPr id="5" name="Title 4">
            <a:extLst>
              <a:ext uri="{FF2B5EF4-FFF2-40B4-BE49-F238E27FC236}">
                <a16:creationId xmlns:a16="http://schemas.microsoft.com/office/drawing/2014/main" id="{45DFA0F1-48FA-E54E-82A1-7761A0FD4970}"/>
              </a:ext>
            </a:extLst>
          </p:cNvPr>
          <p:cNvSpPr>
            <a:spLocks noGrp="1"/>
          </p:cNvSpPr>
          <p:nvPr>
            <p:ph type="title"/>
          </p:nvPr>
        </p:nvSpPr>
        <p:spPr>
          <a:xfrm>
            <a:off x="838200" y="630875"/>
            <a:ext cx="10515600" cy="794064"/>
          </a:xfrm>
          <a:solidFill>
            <a:srgbClr val="000000">
              <a:alpha val="70000"/>
            </a:srgbClr>
          </a:solidFill>
        </p:spPr>
        <p:txBody>
          <a:bodyPr>
            <a:noAutofit/>
          </a:bodyPr>
          <a:lstStyle/>
          <a:p>
            <a:r>
              <a:rPr lang="en" sz="3600" dirty="0">
                <a:solidFill>
                  <a:srgbClr val="FFFFFF"/>
                </a:solidFill>
              </a:rPr>
              <a:t>22 lines of code of </a:t>
            </a:r>
            <a:r>
              <a:rPr lang="en" sz="3600" dirty="0" err="1">
                <a:solidFill>
                  <a:srgbClr val="FFFFFF"/>
                </a:solidFill>
              </a:rPr>
              <a:t>JavaSript</a:t>
            </a:r>
            <a:r>
              <a:rPr lang="en" sz="3600" dirty="0">
                <a:solidFill>
                  <a:srgbClr val="FFFFFF"/>
                </a:solidFill>
              </a:rPr>
              <a:t> in modernizr-2.6.2.min.js</a:t>
            </a:r>
            <a:endParaRPr lang="nb-NO" sz="3600" dirty="0">
              <a:solidFill>
                <a:srgbClr val="FFFFFF"/>
              </a:solidFill>
            </a:endParaRPr>
          </a:p>
        </p:txBody>
      </p:sp>
      <p:pic>
        <p:nvPicPr>
          <p:cNvPr id="2" name="Picture 1">
            <a:extLst>
              <a:ext uri="{FF2B5EF4-FFF2-40B4-BE49-F238E27FC236}">
                <a16:creationId xmlns:a16="http://schemas.microsoft.com/office/drawing/2014/main" id="{14A43AE0-891D-8B41-9F37-12D0A009F032}"/>
              </a:ext>
            </a:extLst>
          </p:cNvPr>
          <p:cNvPicPr>
            <a:picLocks noChangeAspect="1"/>
          </p:cNvPicPr>
          <p:nvPr/>
        </p:nvPicPr>
        <p:blipFill>
          <a:blip r:embed="rId4"/>
          <a:stretch>
            <a:fillRect/>
          </a:stretch>
        </p:blipFill>
        <p:spPr>
          <a:xfrm>
            <a:off x="1814285" y="1652449"/>
            <a:ext cx="8563429" cy="4731295"/>
          </a:xfrm>
          <a:prstGeom prst="rect">
            <a:avLst/>
          </a:prstGeom>
        </p:spPr>
      </p:pic>
      <p:sp>
        <p:nvSpPr>
          <p:cNvPr id="4" name="Rectangle 3">
            <a:extLst>
              <a:ext uri="{FF2B5EF4-FFF2-40B4-BE49-F238E27FC236}">
                <a16:creationId xmlns:a16="http://schemas.microsoft.com/office/drawing/2014/main" id="{601CA835-687A-4649-BBBA-721D630C3B84}"/>
              </a:ext>
            </a:extLst>
          </p:cNvPr>
          <p:cNvSpPr/>
          <p:nvPr/>
        </p:nvSpPr>
        <p:spPr>
          <a:xfrm>
            <a:off x="0" y="6466983"/>
            <a:ext cx="5355750" cy="307777"/>
          </a:xfrm>
          <a:prstGeom prst="rect">
            <a:avLst/>
          </a:prstGeom>
        </p:spPr>
        <p:txBody>
          <a:bodyPr wrap="square">
            <a:spAutoFit/>
          </a:bodyPr>
          <a:lstStyle/>
          <a:p>
            <a:r>
              <a:rPr lang="nb-NO" sz="1400" dirty="0" err="1"/>
              <a:t>https</a:t>
            </a:r>
            <a:r>
              <a:rPr lang="nb-NO" sz="1400" dirty="0"/>
              <a:t>://</a:t>
            </a:r>
            <a:r>
              <a:rPr lang="nb-NO" sz="1400" dirty="0" err="1"/>
              <a:t>www.riskiq.com</a:t>
            </a:r>
            <a:r>
              <a:rPr lang="nb-NO" sz="1400" dirty="0"/>
              <a:t>/</a:t>
            </a:r>
            <a:r>
              <a:rPr lang="nb-NO" sz="1400" dirty="0" err="1"/>
              <a:t>blog</a:t>
            </a:r>
            <a:r>
              <a:rPr lang="nb-NO" sz="1400" dirty="0"/>
              <a:t>/labs/</a:t>
            </a:r>
            <a:r>
              <a:rPr lang="nb-NO" sz="1400" dirty="0" err="1"/>
              <a:t>magecart</a:t>
            </a:r>
            <a:r>
              <a:rPr lang="nb-NO" sz="1400" dirty="0"/>
              <a:t>-british-</a:t>
            </a:r>
            <a:r>
              <a:rPr lang="nb-NO" sz="1400" dirty="0" err="1"/>
              <a:t>airways</a:t>
            </a:r>
            <a:r>
              <a:rPr lang="nb-NO" sz="1400" dirty="0"/>
              <a:t>-</a:t>
            </a:r>
            <a:r>
              <a:rPr lang="nb-NO" sz="1400" dirty="0" err="1"/>
              <a:t>breach</a:t>
            </a:r>
            <a:r>
              <a:rPr lang="nb-NO" sz="1400" dirty="0"/>
              <a:t>/ </a:t>
            </a:r>
          </a:p>
        </p:txBody>
      </p:sp>
    </p:spTree>
    <p:extLst>
      <p:ext uri="{BB962C8B-B14F-4D97-AF65-F5344CB8AC3E}">
        <p14:creationId xmlns:p14="http://schemas.microsoft.com/office/powerpoint/2010/main" val="502896112"/>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large passenger jet flying through a cloudy blue sky&#10;&#10;Description automatically generated">
            <a:extLst>
              <a:ext uri="{FF2B5EF4-FFF2-40B4-BE49-F238E27FC236}">
                <a16:creationId xmlns:a16="http://schemas.microsoft.com/office/drawing/2014/main" id="{FCFE9863-7CC4-A84C-92A6-8A26FF4300F5}"/>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0" y="10"/>
            <a:ext cx="12191980" cy="6857990"/>
          </a:xfrm>
          <a:prstGeom prst="rect">
            <a:avLst/>
          </a:prstGeom>
        </p:spPr>
      </p:pic>
      <p:pic>
        <p:nvPicPr>
          <p:cNvPr id="4" name="Picture 3">
            <a:extLst>
              <a:ext uri="{FF2B5EF4-FFF2-40B4-BE49-F238E27FC236}">
                <a16:creationId xmlns:a16="http://schemas.microsoft.com/office/drawing/2014/main" id="{9898C958-B216-4140-87F0-69F226346FAC}"/>
              </a:ext>
            </a:extLst>
          </p:cNvPr>
          <p:cNvPicPr>
            <a:picLocks noChangeAspect="1"/>
          </p:cNvPicPr>
          <p:nvPr/>
        </p:nvPicPr>
        <p:blipFill>
          <a:blip r:embed="rId4"/>
          <a:stretch>
            <a:fillRect/>
          </a:stretch>
        </p:blipFill>
        <p:spPr>
          <a:xfrm>
            <a:off x="2786743" y="1524295"/>
            <a:ext cx="6197284" cy="4903601"/>
          </a:xfrm>
          <a:prstGeom prst="rect">
            <a:avLst/>
          </a:prstGeom>
        </p:spPr>
      </p:pic>
      <p:sp>
        <p:nvSpPr>
          <p:cNvPr id="8" name="Title 4">
            <a:extLst>
              <a:ext uri="{FF2B5EF4-FFF2-40B4-BE49-F238E27FC236}">
                <a16:creationId xmlns:a16="http://schemas.microsoft.com/office/drawing/2014/main" id="{4B66D1EA-6662-D342-8AE1-349F439EED72}"/>
              </a:ext>
            </a:extLst>
          </p:cNvPr>
          <p:cNvSpPr>
            <a:spLocks noGrp="1"/>
          </p:cNvSpPr>
          <p:nvPr>
            <p:ph type="title"/>
          </p:nvPr>
        </p:nvSpPr>
        <p:spPr>
          <a:xfrm>
            <a:off x="838200" y="630875"/>
            <a:ext cx="10515600" cy="794064"/>
          </a:xfrm>
          <a:solidFill>
            <a:srgbClr val="000000">
              <a:alpha val="70000"/>
            </a:srgbClr>
          </a:solidFill>
        </p:spPr>
        <p:txBody>
          <a:bodyPr>
            <a:noAutofit/>
          </a:bodyPr>
          <a:lstStyle/>
          <a:p>
            <a:pPr algn="r"/>
            <a:r>
              <a:rPr lang="en" sz="3600" dirty="0">
                <a:solidFill>
                  <a:srgbClr val="FFFFFF"/>
                </a:solidFill>
              </a:rPr>
              <a:t>Hacked by </a:t>
            </a:r>
            <a:r>
              <a:rPr lang="en" sz="3600" dirty="0" err="1">
                <a:solidFill>
                  <a:srgbClr val="FFFFFF"/>
                </a:solidFill>
              </a:rPr>
              <a:t>Magecart</a:t>
            </a:r>
            <a:endParaRPr lang="nb-NO" sz="3600" dirty="0">
              <a:solidFill>
                <a:srgbClr val="FFFFFF"/>
              </a:solidFill>
            </a:endParaRPr>
          </a:p>
        </p:txBody>
      </p:sp>
      <p:sp>
        <p:nvSpPr>
          <p:cNvPr id="9" name="Rectangle 8">
            <a:extLst>
              <a:ext uri="{FF2B5EF4-FFF2-40B4-BE49-F238E27FC236}">
                <a16:creationId xmlns:a16="http://schemas.microsoft.com/office/drawing/2014/main" id="{619FA384-B834-4D42-B170-D88270E5B546}"/>
              </a:ext>
            </a:extLst>
          </p:cNvPr>
          <p:cNvSpPr/>
          <p:nvPr/>
        </p:nvSpPr>
        <p:spPr>
          <a:xfrm>
            <a:off x="0" y="6466983"/>
            <a:ext cx="5355750" cy="307777"/>
          </a:xfrm>
          <a:prstGeom prst="rect">
            <a:avLst/>
          </a:prstGeom>
        </p:spPr>
        <p:txBody>
          <a:bodyPr wrap="square">
            <a:spAutoFit/>
          </a:bodyPr>
          <a:lstStyle/>
          <a:p>
            <a:r>
              <a:rPr lang="nb-NO" sz="1400" dirty="0" err="1"/>
              <a:t>https</a:t>
            </a:r>
            <a:r>
              <a:rPr lang="nb-NO" sz="1400" dirty="0"/>
              <a:t>://</a:t>
            </a:r>
            <a:r>
              <a:rPr lang="nb-NO" sz="1400" dirty="0" err="1"/>
              <a:t>www.riskiq.com</a:t>
            </a:r>
            <a:r>
              <a:rPr lang="nb-NO" sz="1400" dirty="0"/>
              <a:t>/</a:t>
            </a:r>
            <a:r>
              <a:rPr lang="nb-NO" sz="1400" dirty="0" err="1"/>
              <a:t>blog</a:t>
            </a:r>
            <a:r>
              <a:rPr lang="nb-NO" sz="1400" dirty="0"/>
              <a:t>/labs/</a:t>
            </a:r>
            <a:r>
              <a:rPr lang="nb-NO" sz="1400" dirty="0" err="1"/>
              <a:t>magecart</a:t>
            </a:r>
            <a:r>
              <a:rPr lang="nb-NO" sz="1400" dirty="0"/>
              <a:t>-british-</a:t>
            </a:r>
            <a:r>
              <a:rPr lang="nb-NO" sz="1400" dirty="0" err="1"/>
              <a:t>airways</a:t>
            </a:r>
            <a:r>
              <a:rPr lang="nb-NO" sz="1400" dirty="0"/>
              <a:t>-</a:t>
            </a:r>
            <a:r>
              <a:rPr lang="nb-NO" sz="1400" dirty="0" err="1"/>
              <a:t>breach</a:t>
            </a:r>
            <a:r>
              <a:rPr lang="nb-NO" sz="1400" dirty="0"/>
              <a:t>/ </a:t>
            </a:r>
          </a:p>
        </p:txBody>
      </p:sp>
    </p:spTree>
    <p:extLst>
      <p:ext uri="{BB962C8B-B14F-4D97-AF65-F5344CB8AC3E}">
        <p14:creationId xmlns:p14="http://schemas.microsoft.com/office/powerpoint/2010/main" val="3759653334"/>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large passenger jet flying through a cloudy blue sky&#10;&#10;Description automatically generated">
            <a:extLst>
              <a:ext uri="{FF2B5EF4-FFF2-40B4-BE49-F238E27FC236}">
                <a16:creationId xmlns:a16="http://schemas.microsoft.com/office/drawing/2014/main" id="{FCFE9863-7CC4-A84C-92A6-8A26FF4300F5}"/>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0" y="10"/>
            <a:ext cx="12191980" cy="6857990"/>
          </a:xfrm>
          <a:prstGeom prst="rect">
            <a:avLst/>
          </a:prstGeom>
        </p:spPr>
      </p:pic>
      <p:sp>
        <p:nvSpPr>
          <p:cNvPr id="8" name="Title 4">
            <a:extLst>
              <a:ext uri="{FF2B5EF4-FFF2-40B4-BE49-F238E27FC236}">
                <a16:creationId xmlns:a16="http://schemas.microsoft.com/office/drawing/2014/main" id="{4B66D1EA-6662-D342-8AE1-349F439EED72}"/>
              </a:ext>
            </a:extLst>
          </p:cNvPr>
          <p:cNvSpPr>
            <a:spLocks noGrp="1"/>
          </p:cNvSpPr>
          <p:nvPr>
            <p:ph type="title"/>
          </p:nvPr>
        </p:nvSpPr>
        <p:spPr>
          <a:xfrm>
            <a:off x="838200" y="5385756"/>
            <a:ext cx="10515600" cy="794064"/>
          </a:xfrm>
          <a:solidFill>
            <a:srgbClr val="000000">
              <a:alpha val="70000"/>
            </a:srgbClr>
          </a:solidFill>
        </p:spPr>
        <p:txBody>
          <a:bodyPr>
            <a:noAutofit/>
          </a:bodyPr>
          <a:lstStyle/>
          <a:p>
            <a:pPr algn="r"/>
            <a:r>
              <a:rPr lang="en" sz="3600" dirty="0">
                <a:solidFill>
                  <a:srgbClr val="FFFFFF"/>
                </a:solidFill>
              </a:rPr>
              <a:t>Lessons learned</a:t>
            </a:r>
            <a:endParaRPr lang="nb-NO" sz="3600" dirty="0">
              <a:solidFill>
                <a:srgbClr val="FFFFFF"/>
              </a:solidFill>
            </a:endParaRPr>
          </a:p>
        </p:txBody>
      </p:sp>
    </p:spTree>
    <p:extLst>
      <p:ext uri="{BB962C8B-B14F-4D97-AF65-F5344CB8AC3E}">
        <p14:creationId xmlns:p14="http://schemas.microsoft.com/office/powerpoint/2010/main" val="2284760483"/>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864</TotalTime>
  <Words>929</Words>
  <Application>Microsoft Macintosh PowerPoint</Application>
  <PresentationFormat>Widescreen</PresentationFormat>
  <Paragraphs>131</Paragraphs>
  <Slides>29</Slides>
  <Notes>24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29</vt:i4>
      </vt:variant>
    </vt:vector>
  </HeadingPairs>
  <TitlesOfParts>
    <vt:vector size="35" baseType="lpstr">
      <vt:lpstr>American Typewriter</vt:lpstr>
      <vt:lpstr>Arial</vt:lpstr>
      <vt:lpstr>Avenir Next</vt:lpstr>
      <vt:lpstr>Calibri</vt:lpstr>
      <vt:lpstr>Calibri Light</vt:lpstr>
      <vt:lpstr>Office Theme</vt:lpstr>
      <vt:lpstr>Integrating security in DevOps  do and don’ts</vt:lpstr>
      <vt:lpstr>Integrating security in DevOps  do and don’ts Year later</vt:lpstr>
      <vt:lpstr>PowerPoint Presentation</vt:lpstr>
      <vt:lpstr>PowerPoint Presentation</vt:lpstr>
      <vt:lpstr>PowerPoint Presentation</vt:lpstr>
      <vt:lpstr>22 lines of code to steal British Airways’ customer data</vt:lpstr>
      <vt:lpstr>22 lines of code of JavaSript in modernizr-2.6.2.min.js</vt:lpstr>
      <vt:lpstr>Hacked by Magecart</vt:lpstr>
      <vt:lpstr>Lessons learned</vt:lpstr>
      <vt:lpstr>50 Million Facebook users were hacked</vt:lpstr>
      <vt:lpstr>PowerPoint Presentation</vt:lpstr>
      <vt:lpstr>PowerPoint Presentation</vt:lpstr>
      <vt:lpstr>PowerPoint Presentation</vt:lpstr>
      <vt:lpstr>PowerPoint Presentation</vt:lpstr>
      <vt:lpstr>#databreach</vt:lpstr>
      <vt:lpstr>PowerPoint Presentation</vt:lpstr>
      <vt:lpstr>Embrace and enhance  education</vt:lpstr>
      <vt:lpstr>PowerPoint Presentation</vt:lpstr>
      <vt:lpstr>Build  Security champions</vt:lpstr>
      <vt:lpstr>PowerPoint Presentation</vt:lpstr>
      <vt:lpstr>You control code  You control security</vt:lpstr>
      <vt:lpstr>Bringing security into the Pipeline   </vt:lpstr>
      <vt:lpstr>PowerPoint Presentation</vt:lpstr>
      <vt:lpstr>PowerPoint Presentation</vt:lpstr>
      <vt:lpstr>PowerPoint Presentation</vt:lpstr>
      <vt:lpstr>PowerPoint Presentation</vt:lpstr>
      <vt:lpstr>PowerPoint Presentation</vt:lpstr>
      <vt:lpstr>Make security   as a culture</vt:lpstr>
      <vt:lpstr> 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Integrating security in DevOps  do and don’ts</dc:title>
  <dc:creator>Victoria Almazova</dc:creator>
  <cp:lastModifiedBy>Victoria Almazova</cp:lastModifiedBy>
  <cp:revision>10</cp:revision>
  <cp:lastPrinted>2018-10-29T21:36:32Z</cp:lastPrinted>
  <dcterms:created xsi:type="dcterms:W3CDTF">2018-10-29T19:21:38Z</dcterms:created>
  <dcterms:modified xsi:type="dcterms:W3CDTF">2018-10-30T09:46:33Z</dcterms:modified>
</cp:coreProperties>
</file>